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3"/>
  </p:notesMasterIdLst>
  <p:sldIdLst>
    <p:sldId id="256" r:id="rId2"/>
    <p:sldId id="258" r:id="rId3"/>
    <p:sldId id="260" r:id="rId4"/>
    <p:sldId id="264" r:id="rId5"/>
    <p:sldId id="265" r:id="rId6"/>
    <p:sldId id="266" r:id="rId7"/>
    <p:sldId id="267" r:id="rId8"/>
    <p:sldId id="261" r:id="rId9"/>
    <p:sldId id="262" r:id="rId10"/>
    <p:sldId id="263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10T10:49:41.1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2580 5531 0,'24'0'62,"26"0"-30,74 0-17,25 0 1,49 0 0,1 0-1,24 0-15,-24 0 16,73 0-1,-123 0 1,-74 0 0,24 0-1,-50 0 1,26 0 0,-1 0-1,1 0 1,-1 0-16,-49 0 15,0 0 1,-1 0 31,1 0-16,25 25-15,-25-25 31</inkml:trace>
  <inkml:trace contextRef="#ctx0" brushRef="#br0" timeOffset="9868.5742">5308 7144 0,'25'0'78,"25"0"-62,24 0 0,-24 0-1,24 0 1,0 0-1,26 0 1,123 0 0,25 0-1,223-50 1,-49 1-16,-75 49 16,-99-25-1,-124 25 1,-49 0-1,-26 0 1,1 0 31,-25 0-47,0 0 16,-1 0-1,1 0 1,0 0-1,0 0 1,0 0 0,-1 0-1,1 0 1,0 0-16,0 0 16,0 0-1,-1 0 1,1 0 15,0 0-15</inkml:trace>
  <inkml:trace contextRef="#ctx0" brushRef="#br0" timeOffset="15081.0464">15230 4936 0,'50'0'94,"24"0"-78,1-25-16,-1 1 15,0-1 1,75 0 0,-50 25-1,1 0 1,-51 0 0,-24-25 15</inkml:trace>
  <inkml:trace contextRef="#ctx0" brushRef="#br0" timeOffset="15776.5095">16297 4415 0,'-25'25'31,"25"0"-31,-25 24 16,25 26-1,-25-26 1,25 1 0,0 0-1,0-1-15,0-24 16,0 25 0,0-25 15,25-1-16,25 1-15,-26-25 16,1 25 0,25-25-1,-25 0 1,0 0 15,-1 0-15</inkml:trace>
  <inkml:trace contextRef="#ctx0" brushRef="#br0" timeOffset="16715.2926">16570 4242 0,'0'24'62,"0"1"-31,0 0-15,49 0 0,-24 0-16,25 24 15,-1-24 16,-49 25-15,50-26 0,-50 26-1,25-25-15,-1 0 16,-24-1 0,0 1-1,0 0 16,0 0 48,0 0-1,-24-25-31,-1 0-16,25 24-16,0 1 32</inkml:trace>
  <inkml:trace contextRef="#ctx0" brushRef="#br0" timeOffset="19078.8701">15553 5457 0,'24'0'109,"51"-25"-93,49 0-16,25 1 16,-50-26-1,25 0 1,0 1-1,273-75 1,-199 49 0,-49 26-1,-25 24 1,-25 0 0,25-49-1,25-1-15,-50 1 16,1-1-1,-76 75 1,26-49 0,-25-1-1,24 25 1,-49-24 0,0 24-16,0 0 15,0-24 1,0-26-1,-24-49 1,-26 75 0,25 24-1,-24-25 1,-26 50-16,1-25 16,-1-24-1,-24-1 1,-124 1-1,0-1 1,24 50 0,26-25-1,73 25-15,26 0 16,-1 0 0,-49 0-1,25 0 1,-74 0-1,24 25-15,50 0 16,-75 49 0,50-24-1,25-1 1,-1-24 0,26 0-16,49 0 15,0-25 1,1 25-1,-1-1 1,0-24 0,0 25 15,0 0-31,-49 25 16,24 24-1,26-24 1,-26-26-1,25 51 1,25-1-16,0-24 16,0 24-1,0-24 1,0-1 0,0-24-1,0 25 1,0 24-1,0-24-15,0 24 16,25 1 0,25-1-1,-50 1 1,24-26 0,1-24-1,0 25-15,25-50 16,24 49-1,25-24 1,-49-25 0,-25 0-16,-1 25 31,1-25 0,0 25 0,0-25-15,0 24 15,-1-24-15,1 25 15,0-25 47</inkml:trace>
  <inkml:trace contextRef="#ctx0" brushRef="#br0" timeOffset="55830.3505">3076 13519 0,'0'0'0,"25"0"110,24 0-79,1 0-16,24 0 1,1 0 0,-1 0-16,-24 0 15,-1 0 1,1 0 0,-1 0-1,1 0 1,-25 0-1,0 0-15,49 0 16,-24 0 0,-25 0-1,24 0 1,-24 0 15,0 0 16,0 0-31,-1 0 31,1 0 62</inkml:trace>
  <inkml:trace contextRef="#ctx0" brushRef="#br0" timeOffset="74206.5921">4068 16371 0,'25'0'94,"0"0"-63,-1 0-15,1 0-1,25 0 1,-1 0 0,1 0-16,0-25 15,-26 25 1,1 0-1,0 0 1,0 0 0,0 0-1,-1 0-15,51 0 16,-26 0 0,1 0-1,24 0 1,-49 0-1,0 0-15,0 0 16,25 0 15,-1 0 1,1 0-17,-25 0 1,24 0-16,-24 0 47,0 0-16,0 0-15,-1 0-16,1 0 15,0 0 1,25 0 281,-26 0-282,26 0 1,-25 0 0,0 0-1,24 0 1,-24 0-1,0 0-15,0-25 16,49 25 0,-49-24-1,0 24 1,24 0 0,-24-25-1,0 25-15,24 0 16,1 0-1,-25 0 17,0 0-17,0 0-15,-1-25 16,1 25 15,0 0 0,0 0-15,0 0 0,-1 0 31,1 0-16,0 0-16,0 0 32,0 0-15,-1 0-17,1 0 1,0 0-1,0 0 17,0 0-1,-1 0 0,1 25 47,0-25 32,-25 25-48,25-25 32,-25 24-16</inkml:trace>
  <inkml:trace contextRef="#ctx0" brushRef="#br0" timeOffset="92916.0579">6995 17462 0,'0'25'203,"0"0"-187,0 25 15,25-25-15,-25-1 15,25-24 78,-1 0-93,51-24 0,-1-26-1,1 25-15,-1-49 16,0 49 0,-49 25-1,0-25 1,0 0-1,0 25 1</inkml:trace>
  <inkml:trace contextRef="#ctx0" brushRef="#br0" timeOffset="120364.9396">24358 8533 0,'25'0'46,"0"0"-30,0 0 0,-1 0-1,26 0 1,0 0 0,-26 0-1,26 0 1,-25 0-1,49 25 1,-49-1 0,49 1-1,-24 25 1,-25-1-16,25 1 16,-26 74-1,51-50 1,-50 1-1,-25-25 1,24 98 0,-24-48-1,0 48 1,25 26 0,-25-25-16,0-75 15,0 1 1,-25 74-1,-24 49 1,-1 25 0,1-99-1,24-25 1,-50-24 0,26-26-1,-51 1-15,1 0 16,50-26-1,-1 26 1,0 0 0,-49-1-1,50-24 204,-75 99-203,-100 25-16,1 25 15,74-50 1,25-25 0,75-50-1,-1-24 1,0 0-16,26 25 15,-26-50 1,0 49 0,1 1-1,-1-1 1,25-24 0,1 0-16,-1-25 15,0 25 16,0-25-15</inkml:trace>
  <inkml:trace contextRef="#ctx0" brushRef="#br0" timeOffset="123620.1078">22349 9748 0,'74'0'62,"199"50"-46,-49 49 0,-51-49-1,-24-1 1,74 51-1,0-1-15,26 74 16,-51-24 0,-74 0-1,-25 0 1,-49-25 0,-1-25-16,1 174 15,0-25 1,-26-50-1,1-24 1,-25-75 0,0-24-1,0-1-15,0-24 16,-25 49 0,-24 50-1,-1 49 1,-24 1-1,-50-1 1,0-99-16,0 1 16,0-26-1,24-24 1,-48 24 0,24-24-1,49-1 1,1-24-1,-75 25 1,-173 49 15,198-74-31,-1-25 16,26 24 0,25-24-1,-1 0 1,26 0-1,-1 0 1,25 0 0,1 0-1,-1 0 1,25-24 78,-50-1-79,25-25 1,1 25 0,-1 25-1,25-24 16,0-1 32,-25 25-32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10T11:05:56.4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4366 5705 0,'99'0'94,"99"0"-78,-24 0-1,24 0 1,50 25 0,0 24-16,25-24 15,-74 0 1,49 0 0,-50 0-1,1-25 1,-100 25-1,-50-25 1,1 0-16,-25 0 47,0 0 265,0 0-296,24 0-16,1 0 16,-25 0-1,-1 0 1,26 0 0,24 0-1,1 0 1,24 0-1,-49 0 1,-26 0-16,1-25 31,0 25-15,0 0 15,0 0-15,-1 0-1</inkml:trace>
  <inkml:trace contextRef="#ctx0" brushRef="#br0" timeOffset="30752.1939">7243 9103 0,'0'-24'16,"50"24"62,24 0-62,25 0-1,0 0-15,-24 0 16,-50 0 0,-1 0 15,1 124 47,0 173-62,0-49-1,-25-124 1,0-49 0,0-26-1,0-24 1,25 25-1,-25-1-15,0 1 16,0 24 0,24 1-1,1-26 1,-25 1 0,0 24-1,0 1 1,0-1-1,0-24-15,0-25 16,0-1 0,0 1 31,-25-25-16,-24 0-16,24 0 1,-25 0 0,26 0-1,-1 0-15</inkml:trace>
  <inkml:trace contextRef="#ctx0" brushRef="#br0" timeOffset="42025.8643">10740 13494 0,'0'25'110,"0"-1"-79,0 1-15,0 0 15,0 0-15,0 0 15,25-25 109,0 0-124,0 0 0,0 0-1,123-100 1,1 26 0,-74 24-1,-50 26 1,-1-1-1,1 25 17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10T11:08:04.15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7491 15404 0,'25'0'156,"0"0"-140,-1 0 15,1 0 0,0 0 1,0 0-1,0 0 16,-1 0-32,26 0 1,-25 0 0,0 25-1,-1-25 1,1 0 0,0 0-1,0 0 1,0 0 406,-1 0-360,26 0 173,0 0-220,-1 0-15,1 0 16,74 0-1,248-100 1,25 26 0,-50-50-1,-74 25 1,0 24 0,-99 1-1,-26 49-15,-98 0 16,-25 25-1,0-25 1,-1 25 0,100-49-1,-74-50 173,347-422-173,124-174 1,24 75 0,-24-75-1,-173 51 1,-76 123 0,-147 248-16,-26 25 15,-50 25 1,-24 24-1,0-24 1,49-100 0,-49 51-1,-25 98 1,0 50-16,0 25 16,0 24-1,-25 26 1,1 24-1,-1 0 1,0 25 0,0 0-1,-24 0 1,-125-74 203,0-1-204,1-24-15,49 0 16,24 0 0,76 49-1,-76-74 1,1-25-1,-25 50 1,25 24 0,-50 26-1,0-1-15,50 25 16,-25 1 0,0 24-1,25 0 1,0 0-1,24-25-15,26 25 16,24 0 15,-50-50 251,1-49-267,-25 25-15,24 24 16,-24-24-1,-25-1 1,74 26 0,-24 24-1,0 25 1,-26 0 0,26 0-1,0 0-15,-1 0 16,1 0-1,24 0 1,-24 0 0,24 0-1,-24 49 1,24-49-16,25 25 16,-74 0-1,0 25 1,49-26-1,-24 26 1,24-25-16,-24 24 16,49-24-1,0 0 1,0-25 0,1 25-1,24 0 126</inkml:trace>
  <inkml:trace contextRef="#ctx0" brushRef="#br0" timeOffset="3826.0208">8657 15081 0,'0'-49'94,"173"-75"-63,125-50-15,99-24 0,-124 24-1,-124 75 1,-100 49-16,1 0 16,49-74-1,-49 75 1,74-125-1,-25 25 1,75 1 0,-125 48-1,-24 76 1,-25-1 0,25-25 265,24-49-266,1-50 1,99-570 0,0 49-1,-50 273-15,-25 124 16,-24 0 0,0 1-1,-26 73 1,1 125-1,-25-1 1,25 1 0,25-75-1,-26 50 1,-24 74-16,0-49 16,0-1-1,0 26 1,0 24 15,-24 25 0,-1-25-31,-25 0 16,25 25 0,-24 0-1,-26-25 1,26 1-1,-26 24 1,1-25 0,-25 0-1,24-25-15,50 26 16,-49-26 0,24 25-1,1 0 1,-1 1-1,1 24 1,24-50 0,0 50-1,0-25-15,0 25 16,1 0 0,-1 0-1,0 0 1,-25 0-1,-24 0 1,49-25 156,0 1-156,1-51-1,24 25 1,-25 1-1,25 24-15,0-49 16,0 49 0,0-50-1,0 1 1,0 49 0,0 0 30,0-24 1,0 24-31,25 25 0,-25-50 46,0 26-46,0-1 31,-25 50 46,0-1-46,25 1-16,-25-25-15,-24 25-16,-1 0 16,25 24-1,0-49 17,25 25 14,25-25 126,-25-25-156,25 1 15,0-1-15,0 25 109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10T13:31:57.4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6300 6722 0,'25'-25'78,"0"25"-78,173-25 16,75 25-1,-25-24 1,25 24 0,-50 0-1,-24 0 1,-26 0-1,-24 0 1,-49 0 0,-51 0-16,-24 0 15,25 0 1,-26 0 15,1 0-15,0 0 15,25 0-15,-26 0-1,1 0-15,0 0 32,0 0-17,0 0 1,-1 0 31,1 0-16</inkml:trace>
  <inkml:trace contextRef="#ctx0" brushRef="#br0" timeOffset="1635.337">11633 6821 0,'0'-25'31,"25"25"-15,0-24-1,0 24 1,0 0 0,-1 0-16,1 0 15,50 0 1,197 0-1,-73 0 1,-100 0 0,-24 0-1,-51 0 1,26 0 0,0 0-1,-26 0 1,1 0-1</inkml:trace>
  <inkml:trace contextRef="#ctx0" brushRef="#br0" timeOffset="4882.7769">21927 6672 0,'25'0'16,"0"0"15,25 0-31,-1-24 15,1 24 1,-1 0 0,75-25-1,248 0 1,-148 0 0,-100 0-1,-75 25 1,-24 0-1,0 0 17</inkml:trace>
  <inkml:trace contextRef="#ctx0" brushRef="#br0" timeOffset="24418.8279">2952 8310 0,'25'0'31,"-1"0"-15,1 0 0,50 0-1,-1 0 1,0 0-1,-24 0 1,0 0 0,24 0-1,25 0-15,100 0 16,-26 0 0,1 0-1,-100 0 1,-24 0-1,-25 0 1,0 0-16,-1 0 63,1 0-48</inkml:trace>
  <inkml:trace contextRef="#ctx0" brushRef="#br0" timeOffset="44502.0775">9451 12328 0,'0'25'63,"0"24"-48,0-24 1,0 74 0,0 1-1,0-26 1,0-49-1,0 0 1,24-1 15,1-24 1,0 0-17,25-24 1,24-26-1,0-24 1,26-26 0,24 26-1,0-50 1,-25 74-16,50-24 16,0-1-1,-25 26 1,-25-26-1,-25 26 1,1-1 0,-51 25-1,1 25 1,-25-24 0</inkml:trace>
  <inkml:trace contextRef="#ctx0" brushRef="#br0" timeOffset="49613.9698">8508 15056 0,'0'0'0,"0"50"125,0 0-125,25-26 16,-25 1-1,0 0 1,25-25 78,-1 0-79,76-50 1,123-49 0,174-74-1,-149 49 1,-99 49-1,-75 50-15,0 1 16,-49-1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10T13:37:58.6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19248 6003 0,'25'0'16,"0"0"0,0 0 15,24 0-15,1 0-16,24 0 15,125 0 1,173-25-1,-50 25 1,26-25 0,-1 25-1,-99-25 1,-50 25-16,-49 0 16,-74 0-1,-50 0 1,-1 0-1,1 0 1,0 0 0</inkml:trace>
  <inkml:trace contextRef="#ctx0" brushRef="#br0" timeOffset="7145.5754">7218 7764 0,'25'0'78,"25"0"-63,49 0 1,74 0 0,-49 0-1,0 0 1,25 0-16,149 0 15,-100 0 1,-74 0 0,25 0-1,-99 0 1,-1 0 0,-24 0-1,50 0 1,-1 0-1,-49 0-15,0 0 32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10T23:44:24.1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18207 5978 0,'49'0'94,"26"0"-94,-26 0 16,1 0-1,148-25 1,50-24 0,-24 24-1,24 0 1,-50 25-16,1-25 16,-26 25-1,-49 0 1,0 0-1,25 0 1,-25 0 0,25 0-16,-75 0 15,-24 0 1,-25-25 0,0 25 265,-1 25-281,26-25 15,0 25 1,-1 0 0,1-25-1,24 0 1,50 0-16,-25 0 16,-49 0-1,0 0 1,-26 0-1,1 0 1,0 0 47,0 0-48,0 0 48</inkml:trace>
  <inkml:trace contextRef="#ctx0" brushRef="#br0" timeOffset="20949.2326">7541 12626 0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5"/>
            <a:ext cx="5101614" cy="26203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and Destructor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OOP 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95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Related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 2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Problem2) </a:t>
            </a:r>
            <a:r>
              <a:rPr lang="en-US" b="1" dirty="0">
                <a:solidFill>
                  <a:srgbClr val="002060"/>
                </a:solidFill>
              </a:rPr>
              <a:t>Write a Python Program To Create a </a:t>
            </a:r>
            <a:r>
              <a:rPr lang="en-US" b="1" dirty="0" smtClean="0">
                <a:solidFill>
                  <a:srgbClr val="002060"/>
                </a:solidFill>
              </a:rPr>
              <a:t>Destructor in Such a Way, That Clear Concept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Important Points on</a:t>
            </a:r>
            <a:r>
              <a:rPr lang="en-US" b="1" dirty="0">
                <a:solidFill>
                  <a:srgbClr val="002060"/>
                </a:solidFill>
              </a:rPr>
              <a:t> Destructor 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 </a:t>
            </a:r>
            <a:r>
              <a:rPr lang="en-US" dirty="0">
                <a:solidFill>
                  <a:srgbClr val="002060"/>
                </a:solidFill>
              </a:rPr>
              <a:t>clean up the </a:t>
            </a:r>
            <a:r>
              <a:rPr lang="en-US" dirty="0" smtClean="0">
                <a:solidFill>
                  <a:srgbClr val="002060"/>
                </a:solidFill>
              </a:rPr>
              <a:t>memory.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 </a:t>
            </a:r>
            <a:r>
              <a:rPr lang="en-US" dirty="0">
                <a:solidFill>
                  <a:srgbClr val="002060"/>
                </a:solidFill>
              </a:rPr>
              <a:t>is garbage </a:t>
            </a:r>
            <a:r>
              <a:rPr lang="en-US" dirty="0" smtClean="0">
                <a:solidFill>
                  <a:srgbClr val="002060"/>
                </a:solidFill>
              </a:rPr>
              <a:t>collector.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Automatically creates </a:t>
            </a:r>
            <a:r>
              <a:rPr lang="en-US" dirty="0">
                <a:solidFill>
                  <a:srgbClr val="002060"/>
                </a:solidFill>
              </a:rPr>
              <a:t>when </a:t>
            </a:r>
            <a:r>
              <a:rPr lang="en-US" dirty="0" smtClean="0">
                <a:solidFill>
                  <a:srgbClr val="002060"/>
                </a:solidFill>
              </a:rPr>
              <a:t>developer </a:t>
            </a:r>
            <a:r>
              <a:rPr lang="en-US" dirty="0">
                <a:solidFill>
                  <a:srgbClr val="002060"/>
                </a:solidFill>
              </a:rPr>
              <a:t>did not create </a:t>
            </a:r>
            <a:r>
              <a:rPr lang="en-US" dirty="0" smtClean="0">
                <a:solidFill>
                  <a:srgbClr val="002060"/>
                </a:solidFill>
              </a:rPr>
              <a:t>destructor.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At </a:t>
            </a:r>
            <a:r>
              <a:rPr lang="en-US" dirty="0">
                <a:solidFill>
                  <a:srgbClr val="002060"/>
                </a:solidFill>
              </a:rPr>
              <a:t>every time Destructor </a:t>
            </a:r>
            <a:r>
              <a:rPr lang="en-US" dirty="0" smtClean="0">
                <a:solidFill>
                  <a:srgbClr val="002060"/>
                </a:solidFill>
              </a:rPr>
              <a:t>call </a:t>
            </a:r>
            <a:r>
              <a:rPr lang="en-US" dirty="0">
                <a:solidFill>
                  <a:srgbClr val="002060"/>
                </a:solidFill>
              </a:rPr>
              <a:t>when anytime </a:t>
            </a:r>
            <a:r>
              <a:rPr lang="en-US" dirty="0" smtClean="0">
                <a:solidFill>
                  <a:srgbClr val="002060"/>
                </a:solidFill>
              </a:rPr>
              <a:t>object </a:t>
            </a:r>
            <a:r>
              <a:rPr lang="en-US" dirty="0">
                <a:solidFill>
                  <a:srgbClr val="002060"/>
                </a:solidFill>
              </a:rPr>
              <a:t>is created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14760" y="2089440"/>
              <a:ext cx="5027760" cy="2456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05400" y="2080080"/>
                <a:ext cx="5046480" cy="247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565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96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817393" y="1647327"/>
            <a:ext cx="6379899" cy="9593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Test</a:t>
            </a:r>
            <a:endParaRPr lang="en-US" sz="48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and Destructor </a:t>
            </a: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Python OOP</a:t>
            </a:r>
            <a:endParaRPr lang="en-US" sz="28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1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Examples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Default </a:t>
            </a: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Parameterized </a:t>
            </a:r>
            <a:r>
              <a:rPr lang="en-US" sz="2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 non Parameterized </a:t>
            </a: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</a:t>
            </a:r>
            <a:endParaRPr lang="en-US" sz="2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 </a:t>
            </a: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Examples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</a:t>
            </a:r>
            <a:r>
              <a:rPr lang="en-US" sz="2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Related Exercise 1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 </a:t>
            </a:r>
            <a:r>
              <a:rPr lang="en-US" sz="2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Related Exercise 2</a:t>
            </a:r>
            <a:endParaRPr lang="en-US" sz="2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95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in Python OOP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 numCol="2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It call automatically when object of that class is created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It may take parameter also.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There is a default constructor, when did not take any parameters.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__</a:t>
            </a:r>
            <a:r>
              <a:rPr lang="en-US" dirty="0" err="1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init</a:t>
            </a: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__(self) method is used for constructor</a:t>
            </a:r>
            <a:endParaRPr lang="en-US" dirty="0" smtClean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Example1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class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</a:t>
            </a:r>
            <a:r>
              <a:rPr lang="en-US" dirty="0" err="1">
                <a:solidFill>
                  <a:srgbClr val="002060"/>
                </a:solidFill>
              </a:rPr>
              <a:t>init</a:t>
            </a:r>
            <a:r>
              <a:rPr lang="en-US" dirty="0">
                <a:solidFill>
                  <a:srgbClr val="002060"/>
                </a:solidFill>
              </a:rPr>
              <a:t>__(self):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print("It is constructor</a:t>
            </a:r>
            <a:r>
              <a:rPr lang="en-US" dirty="0" smtClean="0">
                <a:solidFill>
                  <a:srgbClr val="002060"/>
                </a:solidFill>
              </a:rPr>
              <a:t>...")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obj</a:t>
            </a:r>
            <a:r>
              <a:rPr lang="en-US" dirty="0" smtClean="0">
                <a:solidFill>
                  <a:srgbClr val="002060"/>
                </a:solidFill>
              </a:rPr>
              <a:t> = </a:t>
            </a:r>
            <a:r>
              <a:rPr lang="en-US" dirty="0" err="1" smtClean="0">
                <a:solidFill>
                  <a:srgbClr val="002060"/>
                </a:solidFill>
              </a:rPr>
              <a:t>JafriCode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</a:p>
          <a:p>
            <a:endParaRPr lang="en-US" dirty="0" smtClean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Example</a:t>
            </a:r>
            <a:r>
              <a:rPr lang="en-US" dirty="0" smtClean="0">
                <a:solidFill>
                  <a:srgbClr val="002060"/>
                </a:solidFill>
              </a:rPr>
              <a:t> 2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class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  <a:r>
              <a:rPr lang="en-US" dirty="0">
                <a:solidFill>
                  <a:srgbClr val="002060"/>
                </a:solidFill>
              </a:rPr>
              <a:t> 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</a:t>
            </a:r>
            <a:r>
              <a:rPr lang="en-US" dirty="0" err="1">
                <a:solidFill>
                  <a:srgbClr val="002060"/>
                </a:solidFill>
              </a:rPr>
              <a:t>init</a:t>
            </a:r>
            <a:r>
              <a:rPr lang="en-US" dirty="0">
                <a:solidFill>
                  <a:srgbClr val="002060"/>
                </a:solidFill>
              </a:rPr>
              <a:t>__(self):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self.name = "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"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self.id = 89328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print_values</a:t>
            </a:r>
            <a:r>
              <a:rPr lang="en-US" dirty="0">
                <a:solidFill>
                  <a:srgbClr val="002060"/>
                </a:solidFill>
              </a:rPr>
              <a:t>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print(self.name)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print(self.id)</a:t>
            </a:r>
          </a:p>
          <a:p>
            <a:r>
              <a:rPr lang="en-US" dirty="0">
                <a:solidFill>
                  <a:srgbClr val="002060"/>
                </a:solidFill>
              </a:rPr>
              <a:t>  </a:t>
            </a:r>
          </a:p>
          <a:p>
            <a:r>
              <a:rPr lang="en-US" dirty="0" err="1">
                <a:solidFill>
                  <a:srgbClr val="002060"/>
                </a:solidFill>
              </a:rPr>
              <a:t>obj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dirty="0" err="1">
                <a:solidFill>
                  <a:srgbClr val="002060"/>
                </a:solidFill>
              </a:rPr>
              <a:t>obj.print_values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928800" y="1366200"/>
              <a:ext cx="8117280" cy="4974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9440" y="1356840"/>
                <a:ext cx="8136000" cy="499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in Python OOP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Parameterized </a:t>
            </a:r>
            <a:r>
              <a:rPr lang="en-US" b="1" dirty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Constructor </a:t>
            </a: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which take parameter to call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Non-parameterized </a:t>
            </a:r>
            <a:r>
              <a:rPr lang="en-US" b="1" dirty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Constructor</a:t>
            </a:r>
            <a:r>
              <a:rPr lang="en-US" dirty="0" smtClean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, which cannot take any parameter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Default </a:t>
            </a:r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</a:t>
            </a:r>
            <a:endParaRPr lang="en-US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Default constructor is the non parameterized Constructor which did not take any parameter. It automatically called when object is create. Developer did not need to create default constructor.</a:t>
            </a:r>
          </a:p>
          <a:p>
            <a:pPr>
              <a:lnSpc>
                <a:spcPct val="150000"/>
              </a:lnSpc>
            </a:pPr>
            <a:endParaRPr lang="en-US" b="1" dirty="0">
              <a:solidFill>
                <a:srgbClr val="002060"/>
              </a:solidFill>
              <a:latin typeface="Calibri (Body)"/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3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Non </a:t>
            </a:r>
            <a:r>
              <a:rPr lang="en-US" sz="24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Parameterized&amp; </a:t>
            </a:r>
            <a:r>
              <a:rPr lang="en-US" sz="24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Parameterized</a:t>
            </a:r>
            <a:r>
              <a:rPr lang="en-US" sz="24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Constructor in Python OOP</a:t>
            </a:r>
            <a:endParaRPr lang="en-US" sz="24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Non Parameterized Constructor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class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</a:t>
            </a:r>
            <a:r>
              <a:rPr lang="en-US" dirty="0" err="1">
                <a:solidFill>
                  <a:srgbClr val="002060"/>
                </a:solidFill>
              </a:rPr>
              <a:t>init</a:t>
            </a:r>
            <a:r>
              <a:rPr lang="en-US" dirty="0">
                <a:solidFill>
                  <a:srgbClr val="002060"/>
                </a:solidFill>
              </a:rPr>
              <a:t>__(self):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</a:t>
            </a:r>
            <a:r>
              <a:rPr lang="en-US" dirty="0" err="1">
                <a:solidFill>
                  <a:srgbClr val="002060"/>
                </a:solidFill>
              </a:rPr>
              <a:t>self.a</a:t>
            </a:r>
            <a:r>
              <a:rPr lang="en-US" dirty="0">
                <a:solidFill>
                  <a:srgbClr val="002060"/>
                </a:solidFill>
              </a:rPr>
              <a:t>= 10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</a:t>
            </a:r>
            <a:r>
              <a:rPr lang="en-US" dirty="0" err="1">
                <a:solidFill>
                  <a:srgbClr val="002060"/>
                </a:solidFill>
              </a:rPr>
              <a:t>self.b</a:t>
            </a:r>
            <a:r>
              <a:rPr lang="en-US" dirty="0">
                <a:solidFill>
                  <a:srgbClr val="002060"/>
                </a:solidFill>
              </a:rPr>
              <a:t> = 20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print_values</a:t>
            </a:r>
            <a:r>
              <a:rPr lang="en-US" dirty="0">
                <a:solidFill>
                  <a:srgbClr val="002060"/>
                </a:solidFill>
              </a:rPr>
              <a:t>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</a:t>
            </a:r>
            <a:r>
              <a:rPr lang="en-US" dirty="0" err="1">
                <a:solidFill>
                  <a:srgbClr val="002060"/>
                </a:solidFill>
              </a:rPr>
              <a:t>self.a</a:t>
            </a:r>
            <a:r>
              <a:rPr lang="en-US" dirty="0">
                <a:solidFill>
                  <a:srgbClr val="002060"/>
                </a:solidFill>
              </a:rPr>
              <a:t> + </a:t>
            </a:r>
            <a:r>
              <a:rPr lang="en-US" dirty="0" err="1">
                <a:solidFill>
                  <a:srgbClr val="002060"/>
                </a:solidFill>
              </a:rPr>
              <a:t>self.b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err="1">
                <a:solidFill>
                  <a:srgbClr val="002060"/>
                </a:solidFill>
              </a:rPr>
              <a:t>obj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dirty="0" err="1">
                <a:solidFill>
                  <a:srgbClr val="002060"/>
                </a:solidFill>
              </a:rPr>
              <a:t>obj.print_values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71760" y="2053800"/>
              <a:ext cx="2491560" cy="2858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62400" y="2044440"/>
                <a:ext cx="2510280" cy="287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224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Non Parameterized&amp; Parameterized Constructor in Python OOP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Parameterized Constructor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class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</a:t>
            </a:r>
            <a:r>
              <a:rPr lang="en-US" dirty="0" err="1">
                <a:solidFill>
                  <a:srgbClr val="002060"/>
                </a:solidFill>
              </a:rPr>
              <a:t>init</a:t>
            </a:r>
            <a:r>
              <a:rPr lang="en-US" dirty="0">
                <a:solidFill>
                  <a:srgbClr val="002060"/>
                </a:solidFill>
              </a:rPr>
              <a:t>__(self, n1, n2):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</a:t>
            </a:r>
            <a:r>
              <a:rPr lang="en-US" dirty="0" err="1">
                <a:solidFill>
                  <a:srgbClr val="002060"/>
                </a:solidFill>
              </a:rPr>
              <a:t>self.a</a:t>
            </a:r>
            <a:r>
              <a:rPr lang="en-US" dirty="0">
                <a:solidFill>
                  <a:srgbClr val="002060"/>
                </a:solidFill>
              </a:rPr>
              <a:t>= n1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</a:t>
            </a:r>
            <a:r>
              <a:rPr lang="en-US" dirty="0" err="1">
                <a:solidFill>
                  <a:srgbClr val="002060"/>
                </a:solidFill>
              </a:rPr>
              <a:t>self.b</a:t>
            </a:r>
            <a:r>
              <a:rPr lang="en-US" dirty="0">
                <a:solidFill>
                  <a:srgbClr val="002060"/>
                </a:solidFill>
              </a:rPr>
              <a:t> = n2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print_values</a:t>
            </a:r>
            <a:r>
              <a:rPr lang="en-US" dirty="0">
                <a:solidFill>
                  <a:srgbClr val="002060"/>
                </a:solidFill>
              </a:rPr>
              <a:t>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</a:t>
            </a:r>
            <a:r>
              <a:rPr lang="en-US" dirty="0" err="1">
                <a:solidFill>
                  <a:srgbClr val="002060"/>
                </a:solidFill>
              </a:rPr>
              <a:t>self.a</a:t>
            </a:r>
            <a:r>
              <a:rPr lang="en-US" dirty="0">
                <a:solidFill>
                  <a:srgbClr val="002060"/>
                </a:solidFill>
              </a:rPr>
              <a:t> + </a:t>
            </a:r>
            <a:r>
              <a:rPr lang="en-US" dirty="0" err="1">
                <a:solidFill>
                  <a:srgbClr val="002060"/>
                </a:solidFill>
              </a:rPr>
              <a:t>self.b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err="1">
                <a:solidFill>
                  <a:srgbClr val="002060"/>
                </a:solidFill>
              </a:rPr>
              <a:t>obj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(2,3)</a:t>
            </a:r>
          </a:p>
          <a:p>
            <a:r>
              <a:rPr lang="en-US" dirty="0" err="1">
                <a:solidFill>
                  <a:srgbClr val="002060"/>
                </a:solidFill>
              </a:rPr>
              <a:t>obj.print_values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696760" y="2527200"/>
              <a:ext cx="2188080" cy="30276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87400" y="2517840"/>
                <a:ext cx="2206800" cy="304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008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Default </a:t>
            </a: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in Python OOP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Default </a:t>
            </a:r>
            <a:r>
              <a:rPr lang="en-US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</a:t>
            </a:r>
          </a:p>
          <a:p>
            <a:r>
              <a:rPr lang="en-US" dirty="0">
                <a:solidFill>
                  <a:srgbClr val="002060"/>
                </a:solidFill>
              </a:rPr>
              <a:t>class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</a:t>
            </a:r>
            <a:r>
              <a:rPr lang="en-US" dirty="0" err="1">
                <a:solidFill>
                  <a:srgbClr val="002060"/>
                </a:solidFill>
              </a:rPr>
              <a:t>init</a:t>
            </a:r>
            <a:r>
              <a:rPr lang="en-US" dirty="0">
                <a:solidFill>
                  <a:srgbClr val="002060"/>
                </a:solidFill>
              </a:rPr>
              <a:t>__(self):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self.name = "Faisal Zamir</a:t>
            </a:r>
            <a:r>
              <a:rPr lang="en-US" dirty="0" smtClean="0">
                <a:solidFill>
                  <a:srgbClr val="002060"/>
                </a:solidFill>
              </a:rPr>
              <a:t>"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print_name</a:t>
            </a:r>
            <a:r>
              <a:rPr lang="en-US" dirty="0">
                <a:solidFill>
                  <a:srgbClr val="002060"/>
                </a:solidFill>
              </a:rPr>
              <a:t>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print(self.name)</a:t>
            </a:r>
          </a:p>
          <a:p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err="1">
                <a:solidFill>
                  <a:srgbClr val="002060"/>
                </a:solidFill>
              </a:rPr>
              <a:t>obj</a:t>
            </a:r>
            <a:r>
              <a:rPr lang="en-US" dirty="0">
                <a:solidFill>
                  <a:srgbClr val="002060"/>
                </a:solidFill>
              </a:rPr>
              <a:t> = </a:t>
            </a:r>
            <a:r>
              <a:rPr lang="en-US" dirty="0" err="1">
                <a:solidFill>
                  <a:srgbClr val="002060"/>
                </a:solidFill>
              </a:rPr>
              <a:t>JafriCode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r>
              <a:rPr lang="en-US" dirty="0" err="1">
                <a:solidFill>
                  <a:srgbClr val="002060"/>
                </a:solidFill>
              </a:rPr>
              <a:t>obj.print_name</a:t>
            </a:r>
            <a:r>
              <a:rPr lang="en-US" dirty="0">
                <a:solidFill>
                  <a:srgbClr val="002060"/>
                </a:solidFill>
              </a:rPr>
              <a:t>()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49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 </a:t>
            </a:r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Python OOP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Destructor is called when object is destroyed. OR it call when program is end.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</a:rPr>
              <a:t>__del__(self) method is used for destructor.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</a:rPr>
              <a:t>It cannot take any parameter as constructor take.</a:t>
            </a:r>
            <a:endParaRPr lang="en-US" dirty="0" smtClean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Destructor Examples </a:t>
            </a:r>
          </a:p>
          <a:p>
            <a:r>
              <a:rPr lang="en-US" dirty="0">
                <a:solidFill>
                  <a:srgbClr val="002060"/>
                </a:solidFill>
              </a:rPr>
              <a:t>class Test: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</a:t>
            </a:r>
            <a:r>
              <a:rPr lang="en-US" dirty="0" err="1">
                <a:solidFill>
                  <a:srgbClr val="002060"/>
                </a:solidFill>
              </a:rPr>
              <a:t>init</a:t>
            </a:r>
            <a:r>
              <a:rPr lang="en-US" dirty="0">
                <a:solidFill>
                  <a:srgbClr val="002060"/>
                </a:solidFill>
              </a:rPr>
              <a:t>__(self):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print('Constructor is called...')</a:t>
            </a:r>
          </a:p>
          <a:p>
            <a:r>
              <a:rPr lang="en-US" dirty="0">
                <a:solidFill>
                  <a:srgbClr val="002060"/>
                </a:solidFill>
              </a:rPr>
              <a:t> </a:t>
            </a:r>
          </a:p>
          <a:p>
            <a:r>
              <a:rPr lang="en-US" dirty="0">
                <a:solidFill>
                  <a:srgbClr val="002060"/>
                </a:solidFill>
              </a:rPr>
              <a:t>    </a:t>
            </a:r>
            <a:r>
              <a:rPr lang="en-US" dirty="0" err="1">
                <a:solidFill>
                  <a:srgbClr val="002060"/>
                </a:solidFill>
              </a:rPr>
              <a:t>def</a:t>
            </a:r>
            <a:r>
              <a:rPr lang="en-US" dirty="0">
                <a:solidFill>
                  <a:srgbClr val="002060"/>
                </a:solidFill>
              </a:rPr>
              <a:t> __del__(self):</a:t>
            </a:r>
          </a:p>
          <a:p>
            <a:r>
              <a:rPr lang="en-US" dirty="0">
                <a:solidFill>
                  <a:srgbClr val="002060"/>
                </a:solidFill>
              </a:rPr>
              <a:t>        print('destructor is called...')</a:t>
            </a:r>
          </a:p>
          <a:p>
            <a:r>
              <a:rPr lang="en-US" dirty="0">
                <a:solidFill>
                  <a:srgbClr val="002060"/>
                </a:solidFill>
              </a:rPr>
              <a:t> </a:t>
            </a:r>
          </a:p>
          <a:p>
            <a:r>
              <a:rPr lang="en-US" dirty="0" err="1">
                <a:solidFill>
                  <a:srgbClr val="002060"/>
                </a:solidFill>
              </a:rPr>
              <a:t>obj</a:t>
            </a:r>
            <a:r>
              <a:rPr lang="en-US" dirty="0">
                <a:solidFill>
                  <a:srgbClr val="002060"/>
                </a:solidFill>
              </a:rPr>
              <a:t> = Test()</a:t>
            </a:r>
          </a:p>
          <a:p>
            <a:pPr>
              <a:lnSpc>
                <a:spcPct val="150000"/>
              </a:lnSpc>
            </a:pPr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62720" y="2357280"/>
              <a:ext cx="7260120" cy="3125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3360" y="2347920"/>
                <a:ext cx="7278840" cy="314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775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Constructor </a:t>
            </a: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Related Exercise 1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Problem1) Write a Python Program To Create a </a:t>
            </a:r>
            <a:r>
              <a:rPr lang="en-US" b="1" dirty="0" smtClean="0">
                <a:solidFill>
                  <a:srgbClr val="002060"/>
                </a:solidFill>
              </a:rPr>
              <a:t>Constructor Which Take Two Parameter as Integer To Show All The Arithmetic Operations.</a:t>
            </a:r>
            <a:endParaRPr lang="en-US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598480" y="2134080"/>
              <a:ext cx="5268960" cy="661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9120" y="2124720"/>
                <a:ext cx="5287680" cy="68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650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10085</TotalTime>
  <Words>264</Words>
  <Application>Microsoft Office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535</cp:revision>
  <dcterms:created xsi:type="dcterms:W3CDTF">2021-11-08T00:20:31Z</dcterms:created>
  <dcterms:modified xsi:type="dcterms:W3CDTF">2022-10-10T15:00:39Z</dcterms:modified>
</cp:coreProperties>
</file>