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80" r:id="rId3"/>
    <p:sldId id="262" r:id="rId4"/>
    <p:sldId id="273" r:id="rId5"/>
    <p:sldId id="269" r:id="rId6"/>
    <p:sldId id="282" r:id="rId7"/>
    <p:sldId id="283" r:id="rId8"/>
    <p:sldId id="263" r:id="rId9"/>
    <p:sldId id="277" r:id="rId10"/>
    <p:sldId id="279" r:id="rId11"/>
    <p:sldId id="281" r:id="rId12"/>
    <p:sldId id="270" r:id="rId13"/>
    <p:sldId id="278" r:id="rId14"/>
    <p:sldId id="271" r:id="rId15"/>
    <p:sldId id="261" r:id="rId16"/>
    <p:sldId id="265" r:id="rId17"/>
    <p:sldId id="266" r:id="rId18"/>
    <p:sldId id="267" r:id="rId19"/>
    <p:sldId id="268" r:id="rId20"/>
    <p:sldId id="264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1-26T10:54:25.2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4018 5829 0,'25'0'63,"0"0"-47,0 25 15,0 0-16,-1 0 17,1-25-17,0 0 1,0 24 0,0-24 15,24 0 0,-24 0-31,25 0 16,-1 0-1,-24-24 17,0 24-17,0-25 1,-1 25-16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1-26T21:55:58.99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1414 6499 0,'25'0'187,"-1"0"-171,1 0 0,0 0-1,0 0 1,0 0-1,-25-25 1,24 25-16,-73 0 125,-1 0-94,25 0-15,1 0-16,-1 0 16,0 0-1,0 0 1,50 0 124,0 0-140,0 0 16,-1 0 0,1 0-1,0 0 1</inkml:trace>
  <inkml:trace contextRef="#ctx0" brushRef="#br0" timeOffset="9209.3975">22151 6772 0,'0'-25'62,"0"0"32,0 0 156,0 0-16,24 25 1,1 0-220,0 0 32,0 0-31,0 0 15,-1 0-15,1 0 31,0 25-16,0-25-15,-25 25-1,0 0 1,0 0-1,25-25 1,-25 24 0,0 1-1,0 0 1,0 25 0,0-25-1,0-1 16,0-48 126,0-51-142,24 50 1,-24-24-16,25-26 16,0 26-1,-25-1 1,0-49-1,0 49 1,0 1 0,25 24-1,-25 0-15,0 0 32,0 50 93,0 49-110,0 1 1,0-1-16,0-24 15,0-1 1,0-24 0,25 25-1,-25-25 1,0-1 0,24 1 15,-24 0 0,25-25-15,0 0-1,-25 25 17,25-25-1,-25 25-16,25-25 64</inkml:trace>
  <inkml:trace contextRef="#ctx0" brushRef="#br0" timeOffset="10801.4618">24333 6003 0,'0'-25'15,"0"0"32,25 25-31,0 0 0,25-49-16,98-1 15,-48 25 1,-26 0-1,-49 25 1,0 0 0,-1 0 31,-24 25 15,0 0-62,0 0 16,0 0-1,0-1 1,-24-24 15,24 25-15,0 0-1,-25 0 1,25 0 31,49-1-16,1 26-15,0-50-1,-25 25 1,-1-25-16,26 25 16,-25-1 15,-25 1 31,0 0-30,0 0-17,0 0 1,-25-1 15,25 1-15,-25-25-1</inkml:trace>
  <inkml:trace contextRef="#ctx0" brushRef="#br0" timeOffset="11996.2476">25276 5755 0,'0'24'47,"0"1"63,25 0-79,-25 0-15,49-25-1,1 25-15,-25-25 16,0 0-1,24 0 1,-24 0 0,0 0 15,-25-25 31,0 0-30,0-25-17,-25 26 17,-25-1-17,26 25 1,-51-50-1,26 25-15,-1 25 16,25 0 0,0 0-1,-24 0 1,24 0 15</inkml:trace>
  <inkml:trace contextRef="#ctx0" brushRef="#br0" timeOffset="17564.9939">23515 6623 0,'0'-25'94,"0"0"-32,25 25-46,-1 0 0,-24-25 77</inkml:trace>
  <inkml:trace contextRef="#ctx0" brushRef="#br0" timeOffset="18550.6488">23564 6846 0,'25'0'109,"-25"-25"-93,0 0 0,25 25-1,-25-24 17,25 24 14,-25-25-30,25 25 15,-25-25-31,24 0 32,1 25 14</inkml:trace>
  <inkml:trace contextRef="#ctx0" brushRef="#br0" timeOffset="19884.5598">23465 6672 0,'25'0'125,"-25"-24"-110,0-1-15,25 25 32,-25-25-17,25 25 1,-1-25 46,1 25-46,-25-25 15,0 1-15,25 24-1,0 0 1,-25-25 31</inkml:trace>
  <inkml:trace contextRef="#ctx0" brushRef="#br0" timeOffset="23455.0092">24705 5358 0,'0'0'0,"-49"-50"16,24 25-16,0 1 16,-49-1-1,24-25 1,-24 25-1,-1 25 1,-24-24 0,-25 24-16,-25 0 15,-24 0 1,49 0 0,-50 49-1,50 1 1,-25-1-16,-74 26 15,25-26 1,49 1 0,0 0-1,74-1 1,1-24 0,0-25-1,49 0-15,25 25 16,-25-25-1,0 25 1,25-1 78,0 1-79,0 0 1,0 0 0,0 0 15,0-1 0,0 1 0</inkml:trace>
  <inkml:trace contextRef="#ctx0" brushRef="#br0" timeOffset="24437.661">22027 5829 0,'0'-25'16,"0"50"124,24 0-124,-24 0 0,25 0-1,-25-1 1,25-24-16,0 25 16,0 0-1,-1-25 16,1 0 1,0 0-32,0 0 31,0 0 0,-1-25 0,1 25-15,-25-25 0,0 1-16,25-1 15,0 0 17,-25 0-1</inkml:trace>
  <inkml:trace contextRef="#ctx0" brushRef="#br0" timeOffset="29057.8294">2059 7789 0,'0'-25'63,"0"0"-48,25 25 1,24 0-1,26 0-15,-1 0 16,25 0 0,124 0-1,-24 0 1,49 0 0,-99 0-1,0 0 1,-75 0-1,-24 0 1,-26 0-16,1-25 16,0 25-1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Chapter1 : JS Outlines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 lnSpcReduction="10000"/>
          </a:bodyPr>
          <a:lstStyle/>
          <a:p>
            <a:pPr algn="l"/>
            <a:r>
              <a:rPr lang="en-US" b="1" dirty="0" smtClean="0">
                <a:solidFill>
                  <a:srgbClr val="002060"/>
                </a:solidFill>
              </a:rPr>
              <a:t>We will cover following topics in this Chapter: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Introduction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Application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Different ways to use JS in HTML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“Hello World” in JS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Framework and JS frameworks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Whitespace </a:t>
            </a:r>
            <a:r>
              <a:rPr lang="en-US" dirty="0" smtClean="0">
                <a:solidFill>
                  <a:srgbClr val="002060"/>
                </a:solidFill>
              </a:rPr>
              <a:t>&amp; Line </a:t>
            </a:r>
            <a:r>
              <a:rPr lang="en-US" dirty="0">
                <a:solidFill>
                  <a:srgbClr val="002060"/>
                </a:solidFill>
              </a:rPr>
              <a:t>Breaks in JS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Semicolons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Case </a:t>
            </a:r>
            <a:r>
              <a:rPr lang="en-US" dirty="0" smtClean="0">
                <a:solidFill>
                  <a:srgbClr val="002060"/>
                </a:solidFill>
              </a:rPr>
              <a:t>Sensitivity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What is </a:t>
            </a:r>
            <a:r>
              <a:rPr lang="en-US" dirty="0" smtClean="0">
                <a:solidFill>
                  <a:srgbClr val="002060"/>
                </a:solidFill>
              </a:rPr>
              <a:t>Programs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What is Statement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Comments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Variable 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Reserved </a:t>
            </a:r>
            <a:r>
              <a:rPr lang="en-US" dirty="0">
                <a:solidFill>
                  <a:srgbClr val="002060"/>
                </a:solidFill>
              </a:rPr>
              <a:t>Words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I/O Function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Operator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Arithmetic Operators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Comparison Operators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Logical </a:t>
            </a:r>
            <a:r>
              <a:rPr lang="en-US" dirty="0" smtClean="0">
                <a:solidFill>
                  <a:srgbClr val="002060"/>
                </a:solidFill>
              </a:rPr>
              <a:t>Operators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Assignment Operators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Conditional Operators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V</a:t>
            </a:r>
            <a:r>
              <a:rPr lang="en-US" b="1" dirty="0" smtClean="0">
                <a:solidFill>
                  <a:srgbClr val="002060"/>
                </a:solidFill>
              </a:rPr>
              <a:t>ariable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What is Variable:</a:t>
            </a:r>
            <a:r>
              <a:rPr lang="en-US" sz="1800" dirty="0" smtClean="0">
                <a:solidFill>
                  <a:srgbClr val="002060"/>
                </a:solidFill>
              </a:rPr>
              <a:t>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Variable value may change during the program execution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Variable is the container like thing, which contain </a:t>
            </a:r>
            <a:r>
              <a:rPr lang="en-US" sz="1800" dirty="0" smtClean="0">
                <a:solidFill>
                  <a:srgbClr val="002060"/>
                </a:solidFill>
              </a:rPr>
              <a:t>anything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Variable is the identifier, you have to declare and then initialize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There </a:t>
            </a:r>
            <a:r>
              <a:rPr lang="en-US" sz="1800" dirty="0">
                <a:solidFill>
                  <a:srgbClr val="002060"/>
                </a:solidFill>
              </a:rPr>
              <a:t>are two types of variables in </a:t>
            </a:r>
            <a:r>
              <a:rPr lang="en-US" sz="1800" dirty="0" smtClean="0">
                <a:solidFill>
                  <a:srgbClr val="002060"/>
                </a:solidFill>
              </a:rPr>
              <a:t>JavaScript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Local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Global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Example 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</a:t>
            </a:r>
            <a:r>
              <a:rPr lang="en-US" sz="1800" dirty="0" err="1" smtClean="0">
                <a:solidFill>
                  <a:srgbClr val="002060"/>
                </a:solidFill>
              </a:rPr>
              <a:t>ar</a:t>
            </a:r>
            <a:r>
              <a:rPr lang="en-US" sz="1800" dirty="0" smtClean="0">
                <a:solidFill>
                  <a:srgbClr val="002060"/>
                </a:solidFill>
              </a:rPr>
              <a:t> a = 10; // declaration and initialization</a:t>
            </a: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</a:t>
            </a:r>
            <a:r>
              <a:rPr lang="en-US" sz="1800" dirty="0" err="1" smtClean="0">
                <a:solidFill>
                  <a:srgbClr val="002060"/>
                </a:solidFill>
              </a:rPr>
              <a:t>ar</a:t>
            </a:r>
            <a:r>
              <a:rPr lang="en-US" sz="1800" dirty="0" smtClean="0">
                <a:solidFill>
                  <a:srgbClr val="002060"/>
                </a:solidFill>
              </a:rPr>
              <a:t> b = 12;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b</a:t>
            </a:r>
            <a:r>
              <a:rPr lang="en-US" sz="1800" dirty="0" smtClean="0">
                <a:solidFill>
                  <a:srgbClr val="002060"/>
                </a:solidFill>
              </a:rPr>
              <a:t> = 30;</a:t>
            </a: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d</a:t>
            </a:r>
            <a:r>
              <a:rPr lang="en-US" sz="1800" dirty="0" err="1" smtClean="0">
                <a:solidFill>
                  <a:srgbClr val="002060"/>
                </a:solidFill>
              </a:rPr>
              <a:t>ocument.write</a:t>
            </a:r>
            <a:r>
              <a:rPr lang="en-US" sz="1800" dirty="0" smtClean="0">
                <a:solidFill>
                  <a:srgbClr val="002060"/>
                </a:solidFill>
              </a:rPr>
              <a:t>(a);</a:t>
            </a:r>
          </a:p>
        </p:txBody>
      </p:sp>
    </p:spTree>
    <p:extLst>
      <p:ext uri="{BB962C8B-B14F-4D97-AF65-F5344CB8AC3E}">
        <p14:creationId xmlns:p14="http://schemas.microsoft.com/office/powerpoint/2010/main" val="293005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Variable declaration rules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 space between two word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 special character expect _ and $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Collection of alphanumeric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 reserved word`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May be use of number in variable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digit at first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Case sensitivity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7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Case </a:t>
            </a:r>
            <a:r>
              <a:rPr lang="en-US" b="1" dirty="0" smtClean="0">
                <a:solidFill>
                  <a:srgbClr val="002060"/>
                </a:solidFill>
              </a:rPr>
              <a:t>Sensitivity 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u="sng" dirty="0">
                <a:solidFill>
                  <a:srgbClr val="002060"/>
                </a:solidFill>
              </a:rPr>
              <a:t>Case Sensitivity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JavaScript is a case-sensitive language. 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Name variables</a:t>
            </a:r>
            <a:r>
              <a:rPr lang="en-US" sz="2000" dirty="0">
                <a:solidFill>
                  <a:srgbClr val="002060"/>
                </a:solidFill>
              </a:rPr>
              <a:t>, function names, and </a:t>
            </a:r>
            <a:r>
              <a:rPr lang="en-US" sz="2000" dirty="0" smtClean="0">
                <a:solidFill>
                  <a:srgbClr val="002060"/>
                </a:solidFill>
              </a:rPr>
              <a:t>class name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So the identifiers </a:t>
            </a:r>
            <a:r>
              <a:rPr lang="en-US" sz="2000" dirty="0" smtClean="0">
                <a:solidFill>
                  <a:srgbClr val="002060"/>
                </a:solidFill>
              </a:rPr>
              <a:t>name, NAME, Name, </a:t>
            </a:r>
            <a:r>
              <a:rPr lang="en-US" sz="2000" dirty="0" err="1" smtClean="0">
                <a:solidFill>
                  <a:srgbClr val="002060"/>
                </a:solidFill>
              </a:rPr>
              <a:t>NamE</a:t>
            </a:r>
            <a:r>
              <a:rPr lang="en-US" sz="2000" dirty="0" smtClean="0">
                <a:solidFill>
                  <a:srgbClr val="002060"/>
                </a:solidFill>
              </a:rPr>
              <a:t> are different variables in </a:t>
            </a:r>
            <a:r>
              <a:rPr lang="en-US" sz="2000" dirty="0">
                <a:solidFill>
                  <a:srgbClr val="002060"/>
                </a:solidFill>
              </a:rPr>
              <a:t>JavaScript.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</a:t>
            </a:r>
            <a:r>
              <a:rPr lang="en-US" sz="2000" dirty="0">
                <a:solidFill>
                  <a:srgbClr val="002060"/>
                </a:solidFill>
              </a:rPr>
              <a:t>script</a:t>
            </a:r>
            <a:r>
              <a:rPr lang="en-US" sz="2000" dirty="0" smtClean="0">
                <a:solidFill>
                  <a:srgbClr val="002060"/>
                </a:solidFill>
              </a:rPr>
              <a:t>&gt;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// These are different two variable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   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10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   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20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&lt;/script&gt;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1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Programs &amp; Statement in JS?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 smtClean="0">
                <a:solidFill>
                  <a:srgbClr val="002060"/>
                </a:solidFill>
              </a:rPr>
              <a:t>JavaScript Programs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A set of instruction that provided to computer, according to that instruction computer able to do work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That set of instruction called program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With program, computer understand  that what to do and how to do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Computer program can be written using programming language </a:t>
            </a: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b="1" u="sng" dirty="0">
                <a:solidFill>
                  <a:srgbClr val="002060"/>
                </a:solidFill>
              </a:rPr>
              <a:t>JavaScript Statements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Statement is the complete action in the program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Statement may be a series of bits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We have to terminate a statement using semicolon 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Statement are similar a sentence in the English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Statement may </a:t>
            </a:r>
            <a:r>
              <a:rPr lang="en-US" sz="1600" dirty="0" smtClean="0">
                <a:solidFill>
                  <a:srgbClr val="002060"/>
                </a:solidFill>
              </a:rPr>
              <a:t>contain variables, I/O function, methods etc.</a:t>
            </a:r>
          </a:p>
          <a:p>
            <a:pPr algn="l"/>
            <a:r>
              <a:rPr lang="en-US" sz="1600" b="1" u="sng" dirty="0" smtClean="0">
                <a:solidFill>
                  <a:srgbClr val="002060"/>
                </a:solidFill>
              </a:rPr>
              <a:t>Examples</a:t>
            </a:r>
            <a:endParaRPr lang="en-US" sz="1600" b="1" u="sng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var</a:t>
            </a:r>
            <a:r>
              <a:rPr lang="en-US" sz="1600" dirty="0" smtClean="0">
                <a:solidFill>
                  <a:srgbClr val="002060"/>
                </a:solidFill>
              </a:rPr>
              <a:t> name </a:t>
            </a:r>
            <a:r>
              <a:rPr lang="en-US" sz="1600" dirty="0">
                <a:solidFill>
                  <a:srgbClr val="002060"/>
                </a:solidFill>
              </a:rPr>
              <a:t>= </a:t>
            </a:r>
            <a:r>
              <a:rPr lang="en-US" sz="1600" dirty="0" smtClean="0">
                <a:solidFill>
                  <a:srgbClr val="002060"/>
                </a:solidFill>
              </a:rPr>
              <a:t>“Faisal”;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var</a:t>
            </a:r>
            <a:r>
              <a:rPr lang="en-US" sz="1600" dirty="0" smtClean="0">
                <a:solidFill>
                  <a:srgbClr val="002060"/>
                </a:solidFill>
              </a:rPr>
              <a:t> age </a:t>
            </a:r>
            <a:r>
              <a:rPr lang="en-US" sz="1600" dirty="0">
                <a:solidFill>
                  <a:srgbClr val="002060"/>
                </a:solidFill>
              </a:rPr>
              <a:t>= </a:t>
            </a:r>
            <a:r>
              <a:rPr lang="en-US" sz="1600" dirty="0" smtClean="0">
                <a:solidFill>
                  <a:srgbClr val="002060"/>
                </a:solidFill>
              </a:rPr>
              <a:t>30;</a:t>
            </a: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(“How are you");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(name);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(age);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446480" y="2098440"/>
              <a:ext cx="178920" cy="360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37120" y="2089080"/>
                <a:ext cx="197640" cy="5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234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C</a:t>
            </a:r>
            <a:r>
              <a:rPr lang="en-US" b="1" dirty="0" smtClean="0">
                <a:solidFill>
                  <a:srgbClr val="002060"/>
                </a:solidFill>
              </a:rPr>
              <a:t>omments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JS Comments </a:t>
            </a:r>
            <a:endParaRPr lang="en-US" sz="1800" u="sng" dirty="0" smtClean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 Compile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 display on the browser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For the developer not for the user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To write extra about code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To give extra information about the code</a:t>
            </a: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Advantages</a:t>
            </a:r>
            <a:endParaRPr lang="en-US" sz="18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Easy to understand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Good look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To void any execution of statement 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Types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Single-line Comment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&lt;script&gt;  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// 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>
                <a:solidFill>
                  <a:srgbClr val="002060"/>
                </a:solidFill>
              </a:rPr>
              <a:t>single line comment 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&lt;/</a:t>
            </a:r>
            <a:r>
              <a:rPr lang="en-US" sz="1800" dirty="0">
                <a:solidFill>
                  <a:srgbClr val="002060"/>
                </a:solidFill>
              </a:rPr>
              <a:t>script&gt;  </a:t>
            </a: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Multi </a:t>
            </a:r>
            <a:r>
              <a:rPr lang="en-US" sz="1800" b="1" u="sng" dirty="0">
                <a:solidFill>
                  <a:srgbClr val="002060"/>
                </a:solidFill>
              </a:rPr>
              <a:t>line Comment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&lt;script</a:t>
            </a:r>
            <a:r>
              <a:rPr lang="en-US" sz="1800" dirty="0">
                <a:solidFill>
                  <a:srgbClr val="002060"/>
                </a:solidFill>
              </a:rPr>
              <a:t>&gt;  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/* </a:t>
            </a:r>
            <a:r>
              <a:rPr lang="en-US" sz="1800" dirty="0" smtClean="0">
                <a:solidFill>
                  <a:srgbClr val="002060"/>
                </a:solidFill>
              </a:rPr>
              <a:t>multi </a:t>
            </a:r>
            <a:r>
              <a:rPr lang="en-US" sz="1800" dirty="0">
                <a:solidFill>
                  <a:srgbClr val="002060"/>
                </a:solidFill>
              </a:rPr>
              <a:t>line comment */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&lt;/</a:t>
            </a:r>
            <a:r>
              <a:rPr lang="en-US" sz="1800" dirty="0">
                <a:solidFill>
                  <a:srgbClr val="002060"/>
                </a:solidFill>
              </a:rPr>
              <a:t>script&gt;  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5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Reserved </a:t>
            </a:r>
            <a:r>
              <a:rPr lang="en-US" b="1" dirty="0" smtClean="0">
                <a:solidFill>
                  <a:srgbClr val="002060"/>
                </a:solidFill>
              </a:rPr>
              <a:t>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u="sng" dirty="0">
                <a:solidFill>
                  <a:srgbClr val="002060"/>
                </a:solidFill>
              </a:rPr>
              <a:t>JavaScript Reserved Words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Every Programming language have a list of special words. So that special words have special meanings. Like if, else, do, while, for etc. You cannot use that words as variable name, function, class name etc.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3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JS Reserved Words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168661"/>
              </p:ext>
            </p:extLst>
          </p:nvPr>
        </p:nvGraphicFramePr>
        <p:xfrm>
          <a:off x="1308294" y="1675154"/>
          <a:ext cx="7695028" cy="48702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3757"/>
                <a:gridCol w="1923757"/>
                <a:gridCol w="1923757"/>
                <a:gridCol w="1923757"/>
              </a:tblGrid>
              <a:tr h="399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18" marR="7418" marT="7418" marB="7418" anchor="ctr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1212" marR="71212" marT="35606" marB="35606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1212" marR="71212" marT="35606" marB="35606"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71212" marR="71212" marT="35606" marB="35606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abstract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else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instanceof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 dirty="0">
                          <a:effectLst/>
                        </a:rPr>
                        <a:t>switch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boolean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enum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int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 dirty="0">
                          <a:effectLst/>
                        </a:rPr>
                        <a:t>synchronized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break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export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interface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this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byte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 dirty="0">
                          <a:effectLst/>
                        </a:rPr>
                        <a:t>extends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long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throw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case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 dirty="0">
                          <a:effectLst/>
                        </a:rPr>
                        <a:t>false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native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throws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catch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final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new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transient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char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finally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null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true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class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float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package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try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const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for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private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typeof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continue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function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protected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var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debugger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goto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public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void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default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return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volatile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delete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implements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short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while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do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import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static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with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</a:tr>
              <a:tr h="2781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double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in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500"/>
                        </a:spcAft>
                      </a:pPr>
                      <a:r>
                        <a:rPr lang="en-US" sz="1100">
                          <a:effectLst/>
                        </a:rPr>
                        <a:t>super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343" marR="59343" marT="59343" marB="593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18" marR="7418" marT="7418" marB="7418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90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Output / Input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1) Output Function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To display anything else on the browser, we used following function</a:t>
            </a:r>
          </a:p>
          <a:p>
            <a:pPr algn="l"/>
            <a:r>
              <a:rPr lang="en-US" sz="2000" b="1" dirty="0" err="1" smtClean="0">
                <a:solidFill>
                  <a:srgbClr val="002060"/>
                </a:solidFill>
              </a:rPr>
              <a:t>document.write</a:t>
            </a:r>
            <a:r>
              <a:rPr lang="en-US" sz="2000" b="1" dirty="0" smtClean="0">
                <a:solidFill>
                  <a:srgbClr val="002060"/>
                </a:solidFill>
              </a:rPr>
              <a:t>() </a:t>
            </a: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console.log()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This method is used to see error message in the console section 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2) Input Function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To get anything else from the user, we use following method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 err="1">
                <a:solidFill>
                  <a:srgbClr val="002060"/>
                </a:solidFill>
              </a:rPr>
              <a:t>w</a:t>
            </a:r>
            <a:r>
              <a:rPr lang="en-US" sz="2000" b="1" dirty="0" err="1" smtClean="0">
                <a:solidFill>
                  <a:srgbClr val="002060"/>
                </a:solidFill>
              </a:rPr>
              <a:t>indow.prompt</a:t>
            </a:r>
            <a:r>
              <a:rPr lang="en-US" sz="2000" b="1" dirty="0" smtClean="0">
                <a:solidFill>
                  <a:srgbClr val="002060"/>
                </a:solidFill>
              </a:rPr>
              <a:t>()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3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Operator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u="sng" dirty="0" smtClean="0">
                <a:solidFill>
                  <a:srgbClr val="002060"/>
                </a:solidFill>
              </a:rPr>
              <a:t>What is operator?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Operator is the symbol which perform a operation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Operator take action on operand or set of operand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b="1" u="sng" dirty="0" smtClean="0">
              <a:solidFill>
                <a:srgbClr val="002060"/>
              </a:solidFill>
            </a:endParaRPr>
          </a:p>
          <a:p>
            <a:pPr algn="l"/>
            <a:endParaRPr lang="en-US" sz="2000" b="1" u="sng" dirty="0">
              <a:solidFill>
                <a:srgbClr val="002060"/>
              </a:solidFill>
            </a:endParaRPr>
          </a:p>
          <a:p>
            <a:pPr algn="l"/>
            <a:endParaRPr lang="en-US" sz="2000" b="1" u="sng" dirty="0" smtClean="0">
              <a:solidFill>
                <a:srgbClr val="002060"/>
              </a:solidFill>
            </a:endParaRPr>
          </a:p>
          <a:p>
            <a:pPr algn="l"/>
            <a:endParaRPr lang="en-US" sz="2000" b="1" u="sng" dirty="0">
              <a:solidFill>
                <a:srgbClr val="002060"/>
              </a:solidFill>
            </a:endParaRPr>
          </a:p>
          <a:p>
            <a:pPr algn="l"/>
            <a:endParaRPr lang="en-US" sz="2000" b="1" u="sng" dirty="0" smtClean="0">
              <a:solidFill>
                <a:srgbClr val="002060"/>
              </a:solidFill>
            </a:endParaRPr>
          </a:p>
          <a:p>
            <a:pPr algn="l"/>
            <a:endParaRPr lang="en-US" sz="2000" b="1" u="sng" dirty="0">
              <a:solidFill>
                <a:srgbClr val="002060"/>
              </a:solidFill>
            </a:endParaRPr>
          </a:p>
          <a:p>
            <a:pPr algn="l"/>
            <a:endParaRPr lang="en-US" sz="2000" b="1" u="sng" dirty="0" smtClean="0">
              <a:solidFill>
                <a:srgbClr val="002060"/>
              </a:solidFill>
            </a:endParaRPr>
          </a:p>
          <a:p>
            <a:pPr algn="l"/>
            <a:r>
              <a:rPr lang="en-US" sz="2000" b="1" u="sng" dirty="0" smtClean="0">
                <a:solidFill>
                  <a:srgbClr val="002060"/>
                </a:solidFill>
              </a:rPr>
              <a:t>Types of operator in </a:t>
            </a:r>
            <a:r>
              <a:rPr lang="en-US" sz="2000" b="1" u="sng" dirty="0">
                <a:solidFill>
                  <a:srgbClr val="002060"/>
                </a:solidFill>
              </a:rPr>
              <a:t>JS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Arithmetic Operators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Comparison Operators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Logical </a:t>
            </a:r>
            <a:r>
              <a:rPr lang="en-US" sz="2000" dirty="0" smtClean="0">
                <a:solidFill>
                  <a:srgbClr val="002060"/>
                </a:solidFill>
              </a:rPr>
              <a:t>OR Relational Operators</a:t>
            </a:r>
            <a:endParaRPr lang="en-US" sz="2000" dirty="0">
              <a:solidFill>
                <a:srgbClr val="00206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Assignment Operators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>
                <a:solidFill>
                  <a:srgbClr val="002060"/>
                </a:solidFill>
              </a:rPr>
              <a:t>Conditional </a:t>
            </a:r>
            <a:r>
              <a:rPr lang="en-US" sz="2000" dirty="0" smtClean="0">
                <a:solidFill>
                  <a:srgbClr val="002060"/>
                </a:solidFill>
              </a:rPr>
              <a:t>Operators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52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Arithmetic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1) Arithmetic Operators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These operator are used as arithmetic operator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Addition 	+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Subtraction	 </a:t>
            </a:r>
            <a:r>
              <a:rPr lang="en-US" sz="2000" dirty="0">
                <a:solidFill>
                  <a:srgbClr val="002060"/>
                </a:solidFill>
              </a:rPr>
              <a:t>-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Division 		/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Multiplication 	*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Modulus 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%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Increment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++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Decrement 	---</a:t>
            </a:r>
          </a:p>
        </p:txBody>
      </p:sp>
    </p:spTree>
    <p:extLst>
      <p:ext uri="{BB962C8B-B14F-4D97-AF65-F5344CB8AC3E}">
        <p14:creationId xmlns:p14="http://schemas.microsoft.com/office/powerpoint/2010/main" val="349812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JS Introduction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JavaScript </a:t>
            </a:r>
            <a:r>
              <a:rPr lang="en-US" sz="2000" dirty="0">
                <a:solidFill>
                  <a:srgbClr val="002060"/>
                </a:solidFill>
              </a:rPr>
              <a:t>in 1995 </a:t>
            </a:r>
            <a:r>
              <a:rPr lang="en-US" sz="2000" dirty="0" smtClean="0">
                <a:solidFill>
                  <a:srgbClr val="002060"/>
                </a:solidFill>
              </a:rPr>
              <a:t>by </a:t>
            </a:r>
            <a:r>
              <a:rPr lang="en-US" sz="2000" dirty="0">
                <a:solidFill>
                  <a:srgbClr val="002060"/>
                </a:solidFill>
              </a:rPr>
              <a:t>Brendan </a:t>
            </a:r>
            <a:r>
              <a:rPr lang="en-US" sz="2000" dirty="0" err="1" smtClean="0">
                <a:solidFill>
                  <a:srgbClr val="002060"/>
                </a:solidFill>
              </a:rPr>
              <a:t>Eich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JavaScript first name </a:t>
            </a:r>
            <a:r>
              <a:rPr lang="en-US" sz="2000" dirty="0" err="1" smtClean="0">
                <a:solidFill>
                  <a:srgbClr val="002060"/>
                </a:solidFill>
              </a:rPr>
              <a:t>LiveScript</a:t>
            </a:r>
            <a:r>
              <a:rPr lang="en-US" sz="2000" dirty="0">
                <a:solidFill>
                  <a:srgbClr val="002060"/>
                </a:solidFill>
              </a:rPr>
              <a:t>, </a:t>
            </a:r>
            <a:r>
              <a:rPr lang="en-US" sz="2000" dirty="0" smtClean="0">
                <a:solidFill>
                  <a:srgbClr val="002060"/>
                </a:solidFill>
              </a:rPr>
              <a:t>then changed to </a:t>
            </a:r>
            <a:r>
              <a:rPr lang="en-US" sz="2000" dirty="0">
                <a:solidFill>
                  <a:srgbClr val="002060"/>
                </a:solidFill>
              </a:rPr>
              <a:t>JavaScript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Web language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Lightweight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Famous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Easy to Learn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Open </a:t>
            </a:r>
            <a:r>
              <a:rPr lang="en-US" sz="2000" dirty="0" smtClean="0">
                <a:solidFill>
                  <a:srgbClr val="002060"/>
                </a:solidFill>
              </a:rPr>
              <a:t>platform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Cross-platform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</a:t>
            </a:r>
            <a:r>
              <a:rPr lang="en-US" sz="2000" dirty="0" smtClean="0">
                <a:solidFill>
                  <a:srgbClr val="002060"/>
                </a:solidFill>
              </a:rPr>
              <a:t>tructured </a:t>
            </a:r>
            <a:r>
              <a:rPr lang="en-US" sz="2000" dirty="0">
                <a:solidFill>
                  <a:srgbClr val="002060"/>
                </a:solidFill>
              </a:rPr>
              <a:t>programming language.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OOP language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Case Sensitive </a:t>
            </a:r>
            <a:r>
              <a:rPr lang="en-US" sz="2000" dirty="0">
                <a:solidFill>
                  <a:srgbClr val="002060"/>
                </a:solidFill>
              </a:rPr>
              <a:t>language.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07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Comparison </a:t>
            </a:r>
            <a:r>
              <a:rPr lang="en-US" b="1" dirty="0" smtClean="0">
                <a:solidFill>
                  <a:srgbClr val="002060"/>
                </a:solidFill>
              </a:rPr>
              <a:t>Operators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2) Comparison Operators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To compare two values, we used  comparison operator. Or to find a relation between two values, we also used such operator: That are: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To check quality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==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To check not equality 	!=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Greater than 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	&gt;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	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Greater than or equal to 	&gt;=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	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Less than		&lt;	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Less than or equal to 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  <a:r>
              <a:rPr lang="en-US" sz="2000" dirty="0" smtClean="0">
                <a:solidFill>
                  <a:srgbClr val="002060"/>
                </a:solidFill>
              </a:rPr>
              <a:t>&lt;=</a:t>
            </a:r>
            <a:r>
              <a:rPr lang="en-US" sz="2000" dirty="0"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9968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Logical </a:t>
            </a:r>
            <a:r>
              <a:rPr lang="en-US" b="1" dirty="0" smtClean="0">
                <a:solidFill>
                  <a:srgbClr val="002060"/>
                </a:solidFill>
              </a:rPr>
              <a:t>Operators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3) Logical Operators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It work with compound expression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It return Boolean value, true or false 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There are three operator used as logical operator </a:t>
            </a:r>
          </a:p>
          <a:p>
            <a:pPr algn="l"/>
            <a:endParaRPr lang="en-US" sz="1800" b="1" dirty="0" smtClean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AND 	&amp;&amp;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OR 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 	||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NOT	!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63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</a:t>
            </a:r>
            <a:r>
              <a:rPr lang="en-US" b="1" dirty="0">
                <a:solidFill>
                  <a:srgbClr val="002060"/>
                </a:solidFill>
              </a:rPr>
              <a:t>Assignment </a:t>
            </a:r>
            <a:r>
              <a:rPr lang="en-US" b="1" dirty="0" smtClean="0">
                <a:solidFill>
                  <a:srgbClr val="002060"/>
                </a:solidFill>
              </a:rPr>
              <a:t>Operators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4) Assignment Operator</a:t>
            </a:r>
            <a:endParaRPr lang="en-US" sz="1800" b="1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“=” is the assignment operator. That is used to assign a value to variable</a:t>
            </a:r>
          </a:p>
          <a:p>
            <a:pPr algn="l"/>
            <a:r>
              <a:rPr lang="en-US" sz="1800" dirty="0" err="1">
                <a:solidFill>
                  <a:srgbClr val="002060"/>
                </a:solidFill>
              </a:rPr>
              <a:t>v</a:t>
            </a:r>
            <a:r>
              <a:rPr lang="en-US" sz="1800" dirty="0" err="1" smtClean="0">
                <a:solidFill>
                  <a:srgbClr val="002060"/>
                </a:solidFill>
              </a:rPr>
              <a:t>ar</a:t>
            </a:r>
            <a:r>
              <a:rPr lang="en-US" sz="1800" dirty="0" smtClean="0">
                <a:solidFill>
                  <a:srgbClr val="002060"/>
                </a:solidFill>
              </a:rPr>
              <a:t> a = 23;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dirty="0" smtClean="0">
                <a:solidFill>
                  <a:srgbClr val="002060"/>
                </a:solidFill>
              </a:rPr>
              <a:t>Arithmetic assignment operator</a:t>
            </a:r>
            <a:endParaRPr lang="en-US" sz="1800" b="1" dirty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smtClean="0">
                <a:solidFill>
                  <a:srgbClr val="002060"/>
                </a:solidFill>
              </a:rPr>
              <a:t>Addition Assignment </a:t>
            </a:r>
            <a:r>
              <a:rPr lang="en-US" sz="1800" dirty="0" smtClean="0">
                <a:solidFill>
                  <a:srgbClr val="002060"/>
                </a:solidFill>
              </a:rPr>
              <a:t>operator		 +=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Subtraction Assignment </a:t>
            </a:r>
            <a:r>
              <a:rPr lang="en-US" sz="1800" dirty="0">
                <a:solidFill>
                  <a:srgbClr val="002060"/>
                </a:solidFill>
              </a:rPr>
              <a:t>operator </a:t>
            </a:r>
            <a:r>
              <a:rPr lang="en-US" sz="1800" dirty="0" smtClean="0">
                <a:solidFill>
                  <a:srgbClr val="002060"/>
                </a:solidFill>
              </a:rPr>
              <a:t> 		-=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Multiplication Assignment </a:t>
            </a:r>
            <a:r>
              <a:rPr lang="en-US" sz="1800" dirty="0">
                <a:solidFill>
                  <a:srgbClr val="002060"/>
                </a:solidFill>
              </a:rPr>
              <a:t>operator </a:t>
            </a:r>
            <a:r>
              <a:rPr lang="en-US" sz="1800" dirty="0" smtClean="0">
                <a:solidFill>
                  <a:srgbClr val="002060"/>
                </a:solidFill>
              </a:rPr>
              <a:t>		*=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Division Assignment </a:t>
            </a:r>
            <a:r>
              <a:rPr lang="en-US" sz="1800" dirty="0">
                <a:solidFill>
                  <a:srgbClr val="002060"/>
                </a:solidFill>
              </a:rPr>
              <a:t>operator </a:t>
            </a:r>
            <a:r>
              <a:rPr lang="en-US" sz="1800" dirty="0" smtClean="0">
                <a:solidFill>
                  <a:srgbClr val="002060"/>
                </a:solidFill>
              </a:rPr>
              <a:t>		/=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Modulus </a:t>
            </a:r>
            <a:r>
              <a:rPr lang="en-US" sz="1800" dirty="0">
                <a:solidFill>
                  <a:srgbClr val="002060"/>
                </a:solidFill>
              </a:rPr>
              <a:t>Assignment operator </a:t>
            </a:r>
            <a:r>
              <a:rPr lang="en-US" sz="1800" dirty="0" smtClean="0">
                <a:solidFill>
                  <a:srgbClr val="002060"/>
                </a:solidFill>
              </a:rPr>
              <a:t> 		%=	</a:t>
            </a:r>
            <a:endParaRPr lang="en-US" sz="18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491040" y="1848600"/>
              <a:ext cx="8706960" cy="9558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1680" y="1839240"/>
                <a:ext cx="8725680" cy="97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86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JS Conditional Operators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5) Conditional </a:t>
            </a:r>
            <a:r>
              <a:rPr lang="en-US" sz="2000" b="1" u="sng" dirty="0" smtClean="0">
                <a:solidFill>
                  <a:srgbClr val="002060"/>
                </a:solidFill>
              </a:rPr>
              <a:t>OR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</a:rPr>
              <a:t>T</a:t>
            </a:r>
            <a:r>
              <a:rPr lang="en-US" sz="2000" b="1" dirty="0" smtClean="0">
                <a:solidFill>
                  <a:srgbClr val="002060"/>
                </a:solidFill>
              </a:rPr>
              <a:t>ernary Operators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It is called a ternary operator which take 3 operand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It take a condition and two statement. If condition is true, it execute first statement, otherwise 2</a:t>
            </a:r>
            <a:r>
              <a:rPr lang="en-US" sz="2000" baseline="30000" dirty="0" smtClean="0">
                <a:solidFill>
                  <a:srgbClr val="002060"/>
                </a:solidFill>
              </a:rPr>
              <a:t>nd</a:t>
            </a:r>
            <a:r>
              <a:rPr lang="en-US" sz="2000" dirty="0" smtClean="0">
                <a:solidFill>
                  <a:srgbClr val="002060"/>
                </a:solidFill>
              </a:rPr>
              <a:t>.</a:t>
            </a: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Syntax:</a:t>
            </a:r>
            <a:endParaRPr lang="en-US" sz="2000" b="1" dirty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? </a:t>
            </a:r>
            <a:r>
              <a:rPr lang="en-US" sz="2000" dirty="0">
                <a:solidFill>
                  <a:srgbClr val="002060"/>
                </a:solidFill>
              </a:rPr>
              <a:t>: (Conditional </a:t>
            </a:r>
            <a:r>
              <a:rPr lang="en-US" sz="2000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Condition ? Print X if condition true 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 smtClean="0">
                <a:solidFill>
                  <a:srgbClr val="002060"/>
                </a:solidFill>
              </a:rPr>
              <a:t>Print Y if condition is false</a:t>
            </a: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Example: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a </a:t>
            </a:r>
            <a:r>
              <a:rPr lang="en-US" sz="2000" dirty="0">
                <a:solidFill>
                  <a:srgbClr val="002060"/>
                </a:solidFill>
              </a:rPr>
              <a:t>=  2</a:t>
            </a:r>
            <a:r>
              <a:rPr lang="en-US" sz="2000" dirty="0" smtClean="0">
                <a:solidFill>
                  <a:srgbClr val="002060"/>
                </a:solidFill>
              </a:rPr>
              <a:t>0</a:t>
            </a:r>
            <a:r>
              <a:rPr lang="en-US" sz="2000" dirty="0">
                <a:solidFill>
                  <a:srgbClr val="002060"/>
                </a:solidFill>
              </a:rPr>
              <a:t>;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b = </a:t>
            </a:r>
            <a:r>
              <a:rPr lang="en-US" sz="2000" dirty="0" smtClean="0">
                <a:solidFill>
                  <a:srgbClr val="002060"/>
                </a:solidFill>
              </a:rPr>
              <a:t>30</a:t>
            </a:r>
            <a:r>
              <a:rPr lang="en-US" sz="2000" dirty="0">
                <a:solidFill>
                  <a:srgbClr val="002060"/>
                </a:solidFill>
              </a:rPr>
              <a:t>;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res </a:t>
            </a:r>
            <a:r>
              <a:rPr lang="en-US" sz="2000" dirty="0">
                <a:solidFill>
                  <a:srgbClr val="002060"/>
                </a:solidFill>
              </a:rPr>
              <a:t>= (</a:t>
            </a:r>
            <a:r>
              <a:rPr lang="en-US" sz="2000" dirty="0" smtClean="0">
                <a:solidFill>
                  <a:srgbClr val="002060"/>
                </a:solidFill>
              </a:rPr>
              <a:t>a&lt;b)? “True" 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 smtClean="0">
                <a:solidFill>
                  <a:srgbClr val="002060"/>
                </a:solidFill>
              </a:rPr>
              <a:t>“False";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document.write</a:t>
            </a:r>
            <a:r>
              <a:rPr lang="en-US" sz="2000" dirty="0" smtClean="0">
                <a:solidFill>
                  <a:srgbClr val="002060"/>
                </a:solidFill>
              </a:rPr>
              <a:t>(res);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61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JS Application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 smtClean="0">
                <a:solidFill>
                  <a:srgbClr val="002060"/>
                </a:solidFill>
              </a:rPr>
              <a:t>Application of JavaScript</a:t>
            </a:r>
            <a:endParaRPr lang="en-US" sz="1600" b="1" dirty="0" smtClean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Server application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Gaming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Manipulating </a:t>
            </a:r>
            <a:r>
              <a:rPr lang="en-US" sz="1600" dirty="0">
                <a:solidFill>
                  <a:srgbClr val="002060"/>
                </a:solidFill>
              </a:rPr>
              <a:t>HTML </a:t>
            </a:r>
            <a:r>
              <a:rPr lang="en-US" sz="1600" dirty="0" smtClean="0">
                <a:solidFill>
                  <a:srgbClr val="002060"/>
                </a:solidFill>
              </a:rPr>
              <a:t>Pages:</a:t>
            </a:r>
            <a:endParaRPr lang="en-US" sz="1600" dirty="0">
              <a:solidFill>
                <a:srgbClr val="00206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Notifications/Messages: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Ecommerce website functionality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Attractive </a:t>
            </a:r>
            <a:r>
              <a:rPr lang="en-US" sz="1600" dirty="0" smtClean="0">
                <a:solidFill>
                  <a:srgbClr val="002060"/>
                </a:solidFill>
              </a:rPr>
              <a:t>Animation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Arts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Back-end Data Loading: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Form Validation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Web server</a:t>
            </a:r>
          </a:p>
        </p:txBody>
      </p:sp>
    </p:spTree>
    <p:extLst>
      <p:ext uri="{BB962C8B-B14F-4D97-AF65-F5344CB8AC3E}">
        <p14:creationId xmlns:p14="http://schemas.microsoft.com/office/powerpoint/2010/main" val="214276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Different ways to use JS in HTML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</a:t>
            </a:r>
            <a:r>
              <a:rPr lang="en-US" sz="2000" dirty="0">
                <a:solidFill>
                  <a:srgbClr val="002060"/>
                </a:solidFill>
              </a:rPr>
              <a:t>html</a:t>
            </a:r>
            <a:r>
              <a:rPr lang="en-US" sz="2000" dirty="0" smtClean="0">
                <a:solidFill>
                  <a:srgbClr val="002060"/>
                </a:solidFill>
              </a:rPr>
              <a:t>&gt;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&lt;head&gt;</a:t>
            </a:r>
          </a:p>
          <a:p>
            <a:pPr algn="l"/>
            <a:r>
              <a:rPr lang="en-US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&lt;script&gt;  </a:t>
            </a:r>
          </a:p>
          <a:p>
            <a:pPr algn="l"/>
            <a:r>
              <a:rPr lang="en-US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	// in the </a:t>
            </a:r>
            <a:r>
              <a:rPr lang="en-US" sz="2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Head Section </a:t>
            </a:r>
            <a:endParaRPr lang="en-US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algn="l"/>
            <a:r>
              <a:rPr lang="en-US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&lt;/script&gt;      </a:t>
            </a:r>
          </a:p>
          <a:p>
            <a:pPr algn="l"/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&lt;script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</a:rPr>
              <a:t>src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=“file.js”&gt;// External JS </a:t>
            </a:r>
            <a:r>
              <a:rPr lang="en-US" sz="2000" dirty="0">
                <a:solidFill>
                  <a:schemeClr val="accent4">
                    <a:lumMod val="50000"/>
                  </a:schemeClr>
                </a:solidFill>
              </a:rPr>
              <a:t>F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</a:rPr>
              <a:t>ile&lt;/script&gt;</a:t>
            </a:r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&lt;/head&gt;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</a:rPr>
              <a:t>&lt;script&gt;  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</a:rPr>
              <a:t>	// in the </a:t>
            </a:r>
            <a:r>
              <a:rPr lang="en-US" sz="2000" dirty="0" smtClean="0">
                <a:solidFill>
                  <a:schemeClr val="bg1"/>
                </a:solidFill>
              </a:rPr>
              <a:t>between Body and Head </a:t>
            </a:r>
            <a:r>
              <a:rPr lang="en-US" sz="2000" dirty="0">
                <a:solidFill>
                  <a:schemeClr val="bg1"/>
                </a:solidFill>
              </a:rPr>
              <a:t>Section 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</a:rPr>
              <a:t>&lt;/script&gt;      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&lt;body&gt;   </a:t>
            </a:r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7030A0"/>
                </a:solidFill>
              </a:rPr>
              <a:t>&lt;</a:t>
            </a:r>
            <a:r>
              <a:rPr lang="en-US" sz="2000" dirty="0">
                <a:solidFill>
                  <a:srgbClr val="7030A0"/>
                </a:solidFill>
              </a:rPr>
              <a:t>script&gt;  </a:t>
            </a:r>
          </a:p>
          <a:p>
            <a:pPr algn="l"/>
            <a:r>
              <a:rPr lang="en-US" sz="2000" dirty="0" smtClean="0">
                <a:solidFill>
                  <a:srgbClr val="7030A0"/>
                </a:solidFill>
              </a:rPr>
              <a:t>	// in the Body Section </a:t>
            </a:r>
          </a:p>
          <a:p>
            <a:pPr algn="l"/>
            <a:r>
              <a:rPr lang="en-US" sz="2000" dirty="0" smtClean="0">
                <a:solidFill>
                  <a:srgbClr val="7030A0"/>
                </a:solidFill>
              </a:rPr>
              <a:t>&lt;/</a:t>
            </a:r>
            <a:r>
              <a:rPr lang="en-US" sz="2000" dirty="0">
                <a:solidFill>
                  <a:srgbClr val="7030A0"/>
                </a:solidFill>
              </a:rPr>
              <a:t>script&gt;      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&lt;/body&gt;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&lt;/html&gt;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7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“Hello World” 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To write hello world program in JavaScript you have to follow these steps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smtClean="0">
                <a:solidFill>
                  <a:srgbClr val="002060"/>
                </a:solidFill>
              </a:rPr>
              <a:t>Write HTML basics structure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smtClean="0">
                <a:solidFill>
                  <a:srgbClr val="002060"/>
                </a:solidFill>
              </a:rPr>
              <a:t>Use any placement method of JS in HTML document, as discussed previous lecture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smtClean="0">
                <a:solidFill>
                  <a:srgbClr val="002060"/>
                </a:solidFill>
              </a:rPr>
              <a:t>Then use JS output function (</a:t>
            </a:r>
            <a:r>
              <a:rPr lang="en-US" sz="16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600" dirty="0" smtClean="0">
                <a:solidFill>
                  <a:srgbClr val="002060"/>
                </a:solidFill>
              </a:rPr>
              <a:t>())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smtClean="0">
                <a:solidFill>
                  <a:srgbClr val="002060"/>
                </a:solidFill>
              </a:rPr>
              <a:t>In the document write pass a value like this one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err="1">
                <a:solidFill>
                  <a:srgbClr val="002060"/>
                </a:solidFill>
              </a:rPr>
              <a:t>d</a:t>
            </a:r>
            <a:r>
              <a:rPr lang="en-US" sz="1600" dirty="0" err="1" smtClean="0">
                <a:solidFill>
                  <a:srgbClr val="002060"/>
                </a:solidFill>
              </a:rPr>
              <a:t>ocument.write</a:t>
            </a:r>
            <a:r>
              <a:rPr lang="en-US" sz="1600" dirty="0" smtClean="0">
                <a:solidFill>
                  <a:srgbClr val="002060"/>
                </a:solidFill>
              </a:rPr>
              <a:t>(“hello world”);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dirty="0" smtClean="0">
                <a:solidFill>
                  <a:srgbClr val="002060"/>
                </a:solidFill>
              </a:rPr>
              <a:t>Save the HTML file and open that file in the browser, you will get a result like this one:</a:t>
            </a:r>
          </a:p>
          <a:p>
            <a:pPr algn="l"/>
            <a:r>
              <a:rPr lang="en-US" sz="1600" b="1" u="sng" dirty="0" smtClean="0">
                <a:solidFill>
                  <a:srgbClr val="002060"/>
                </a:solidFill>
              </a:rPr>
              <a:t>Result: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h</a:t>
            </a:r>
            <a:r>
              <a:rPr lang="en-US" sz="1600" dirty="0" smtClean="0">
                <a:solidFill>
                  <a:srgbClr val="002060"/>
                </a:solidFill>
              </a:rPr>
              <a:t>ello world </a:t>
            </a:r>
          </a:p>
          <a:p>
            <a:pPr algn="l"/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endParaRPr lang="en-US" sz="1600" dirty="0" smtClean="0">
              <a:solidFill>
                <a:srgbClr val="002060"/>
              </a:solidFill>
            </a:endParaRPr>
          </a:p>
          <a:p>
            <a:pPr algn="l"/>
            <a:r>
              <a:rPr lang="en-US" sz="1600" b="1" u="sng" dirty="0" smtClean="0">
                <a:solidFill>
                  <a:srgbClr val="002060"/>
                </a:solidFill>
              </a:rPr>
              <a:t>Example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&lt;</a:t>
            </a:r>
            <a:r>
              <a:rPr lang="en-US" sz="1600" dirty="0">
                <a:solidFill>
                  <a:srgbClr val="002060"/>
                </a:solidFill>
              </a:rPr>
              <a:t>html&gt;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 &lt;body&gt;   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    &lt;</a:t>
            </a:r>
            <a:r>
              <a:rPr lang="en-US" sz="1600" dirty="0" smtClean="0">
                <a:solidFill>
                  <a:srgbClr val="002060"/>
                </a:solidFill>
              </a:rPr>
              <a:t>script&gt;  </a:t>
            </a:r>
          </a:p>
          <a:p>
            <a:pPr algn="l"/>
            <a:r>
              <a:rPr lang="en-US" sz="1600" dirty="0" smtClean="0">
                <a:solidFill>
                  <a:srgbClr val="002060"/>
                </a:solidFill>
              </a:rPr>
              <a:t>            </a:t>
            </a:r>
            <a:r>
              <a:rPr lang="en-US" sz="1600" dirty="0" err="1">
                <a:solidFill>
                  <a:srgbClr val="002060"/>
                </a:solidFill>
              </a:rPr>
              <a:t>document.write</a:t>
            </a:r>
            <a:r>
              <a:rPr lang="en-US" sz="1600" dirty="0">
                <a:solidFill>
                  <a:srgbClr val="002060"/>
                </a:solidFill>
              </a:rPr>
              <a:t>("Hello World</a:t>
            </a:r>
            <a:r>
              <a:rPr lang="en-US" sz="1600" dirty="0" smtClean="0">
                <a:solidFill>
                  <a:srgbClr val="002060"/>
                </a:solidFill>
              </a:rPr>
              <a:t>!");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    &lt;/script&gt;      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   &lt;/body&gt;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&lt;/html&gt;</a:t>
            </a:r>
          </a:p>
          <a:p>
            <a:pPr algn="l"/>
            <a:r>
              <a:rPr lang="en-US" sz="1600" b="1" u="sng" dirty="0">
                <a:solidFill>
                  <a:srgbClr val="002060"/>
                </a:solidFill>
              </a:rPr>
              <a:t>Result:</a:t>
            </a:r>
          </a:p>
          <a:p>
            <a:pPr algn="l"/>
            <a:r>
              <a:rPr lang="en-US" sz="1600" dirty="0">
                <a:solidFill>
                  <a:srgbClr val="002060"/>
                </a:solidFill>
              </a:rPr>
              <a:t>H</a:t>
            </a:r>
            <a:r>
              <a:rPr lang="en-US" sz="1600" dirty="0" smtClean="0">
                <a:solidFill>
                  <a:srgbClr val="002060"/>
                </a:solidFill>
              </a:rPr>
              <a:t>ello World!</a:t>
            </a:r>
            <a:endParaRPr lang="en-US" sz="1600" dirty="0">
              <a:solidFill>
                <a:srgbClr val="002060"/>
              </a:solidFill>
            </a:endParaRPr>
          </a:p>
          <a:p>
            <a:pPr algn="l"/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55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JS Framework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What is Framework?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It provide a conceptual stricture which help to build anything else rapidly. That provides guide how to build properly following rules and regulation</a:t>
            </a:r>
          </a:p>
          <a:p>
            <a:pPr algn="l">
              <a:lnSpc>
                <a:spcPct val="15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What are JS framework?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The framework which developed with JS coding to help develop JS based application rapidly.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Which provide predefined classes, function, code etc.</a:t>
            </a:r>
            <a:endParaRPr lang="en-US" sz="1800" b="1" u="sng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u="sng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u="sng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u="sng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Benefit of using JS framework?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Debugging </a:t>
            </a:r>
            <a:r>
              <a:rPr lang="en-US" sz="1800" dirty="0">
                <a:solidFill>
                  <a:srgbClr val="002060"/>
                </a:solidFill>
              </a:rPr>
              <a:t>Process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Code Quality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Code </a:t>
            </a:r>
            <a:r>
              <a:rPr lang="en-US" sz="1800" dirty="0" smtClean="0">
                <a:solidFill>
                  <a:srgbClr val="002060"/>
                </a:solidFill>
              </a:rPr>
              <a:t>Readability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Less Syntax error 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Proper Code Style 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Code Efficiency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Fast Development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u="sng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5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Different JS frameworks</a:t>
            </a:r>
            <a:r>
              <a:rPr lang="en-US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Angular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React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jQuery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Vue.js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Ext.js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Ember.js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Meteor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 smtClean="0">
                <a:solidFill>
                  <a:srgbClr val="002060"/>
                </a:solidFill>
              </a:rPr>
              <a:t>Mithril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Node.js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Polymer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Aurelia</a:t>
            </a:r>
            <a:endParaRPr lang="en-US" sz="1800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2060"/>
                </a:solidFill>
              </a:rPr>
              <a:t>Backbone.js</a:t>
            </a:r>
          </a:p>
        </p:txBody>
      </p:sp>
    </p:spTree>
    <p:extLst>
      <p:ext uri="{BB962C8B-B14F-4D97-AF65-F5344CB8AC3E}">
        <p14:creationId xmlns:p14="http://schemas.microsoft.com/office/powerpoint/2010/main" val="358087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Whitespace and Line </a:t>
            </a:r>
            <a:r>
              <a:rPr lang="en-US" sz="4000" b="1" dirty="0" smtClean="0">
                <a:solidFill>
                  <a:srgbClr val="002060"/>
                </a:solidFill>
              </a:rPr>
              <a:t>Breaks in JS 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u="sng" dirty="0">
                <a:solidFill>
                  <a:srgbClr val="002060"/>
                </a:solidFill>
              </a:rPr>
              <a:t>Whitespace and Line Breaks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JS ignores tabs, extra spaces and line breaks.</a:t>
            </a:r>
          </a:p>
          <a:p>
            <a:pPr algn="l"/>
            <a:endParaRPr lang="en-US" sz="1800" b="1" u="sng" dirty="0" smtClean="0">
              <a:solidFill>
                <a:srgbClr val="002060"/>
              </a:solidFill>
            </a:endParaRP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Example1: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&lt;script&gt;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If(condition)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{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	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("Hello World</a:t>
            </a:r>
            <a:r>
              <a:rPr lang="en-US" sz="1800" dirty="0" smtClean="0">
                <a:solidFill>
                  <a:srgbClr val="002060"/>
                </a:solidFill>
              </a:rPr>
              <a:t>!");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}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&lt;/script&gt;</a:t>
            </a: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dirty="0">
              <a:solidFill>
                <a:srgbClr val="002060"/>
              </a:solidFill>
            </a:endParaRPr>
          </a:p>
          <a:p>
            <a:pPr algn="l"/>
            <a:endParaRPr lang="en-US" sz="1800" b="1" u="sng" dirty="0" smtClean="0">
              <a:solidFill>
                <a:srgbClr val="002060"/>
              </a:solidFill>
            </a:endParaRPr>
          </a:p>
          <a:p>
            <a:pPr algn="l"/>
            <a:endParaRPr lang="en-US" sz="1800" b="1" u="sng" dirty="0">
              <a:solidFill>
                <a:srgbClr val="002060"/>
              </a:solidFill>
            </a:endParaRP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Example2:</a:t>
            </a:r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</a:t>
            </a:r>
            <a:r>
              <a:rPr lang="en-US" sz="1800" dirty="0">
                <a:solidFill>
                  <a:srgbClr val="002060"/>
                </a:solidFill>
              </a:rPr>
              <a:t>script&gt;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If(condition)</a:t>
            </a: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{</a:t>
            </a:r>
            <a:r>
              <a:rPr lang="en-US" sz="1800" dirty="0" err="1" smtClean="0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("Hello World</a:t>
            </a:r>
            <a:r>
              <a:rPr lang="en-US" sz="1800" dirty="0" smtClean="0">
                <a:solidFill>
                  <a:srgbClr val="002060"/>
                </a:solidFill>
              </a:rPr>
              <a:t>!");}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&lt;/script</a:t>
            </a:r>
            <a:r>
              <a:rPr lang="en-US" sz="1800" dirty="0" smtClean="0">
                <a:solidFill>
                  <a:srgbClr val="002060"/>
                </a:solidFill>
              </a:rPr>
              <a:t>&gt;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b="1" u="sng" dirty="0" smtClean="0">
                <a:solidFill>
                  <a:srgbClr val="002060"/>
                </a:solidFill>
              </a:rPr>
              <a:t>Example3: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&lt;script&gt;</a:t>
            </a:r>
          </a:p>
          <a:p>
            <a:pPr algn="l"/>
            <a:r>
              <a:rPr lang="en-US" sz="1800" dirty="0">
                <a:solidFill>
                  <a:srgbClr val="002060"/>
                </a:solidFill>
              </a:rPr>
              <a:t>If(condition) { </a:t>
            </a:r>
            <a:r>
              <a:rPr lang="en-US" sz="1800" dirty="0" err="1">
                <a:solidFill>
                  <a:srgbClr val="002060"/>
                </a:solidFill>
              </a:rPr>
              <a:t>document.write</a:t>
            </a:r>
            <a:r>
              <a:rPr lang="en-US" sz="1800" dirty="0">
                <a:solidFill>
                  <a:srgbClr val="002060"/>
                </a:solidFill>
              </a:rPr>
              <a:t>("Hello World</a:t>
            </a:r>
            <a:r>
              <a:rPr lang="en-US" sz="1800" dirty="0" smtClean="0">
                <a:solidFill>
                  <a:srgbClr val="002060"/>
                </a:solidFill>
              </a:rPr>
              <a:t>!");}</a:t>
            </a:r>
            <a:endParaRPr lang="en-US" sz="1800" dirty="0">
              <a:solidFill>
                <a:srgbClr val="002060"/>
              </a:solidFill>
            </a:endParaRPr>
          </a:p>
          <a:p>
            <a:pPr algn="l"/>
            <a:r>
              <a:rPr lang="en-US" sz="1800" dirty="0" smtClean="0">
                <a:solidFill>
                  <a:srgbClr val="002060"/>
                </a:solidFill>
              </a:rPr>
              <a:t>&lt;/</a:t>
            </a:r>
            <a:r>
              <a:rPr lang="en-US" sz="1800" dirty="0">
                <a:solidFill>
                  <a:srgbClr val="002060"/>
                </a:solidFill>
              </a:rPr>
              <a:t>script&gt;</a:t>
            </a: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dirty="0" smtClean="0">
              <a:solidFill>
                <a:srgbClr val="002060"/>
              </a:solidFill>
            </a:endParaRPr>
          </a:p>
          <a:p>
            <a:pPr algn="l"/>
            <a:endParaRPr lang="en-US" sz="18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4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Semicolons </a:t>
            </a:r>
            <a:r>
              <a:rPr lang="en-US" b="1" dirty="0" smtClean="0">
                <a:solidFill>
                  <a:srgbClr val="002060"/>
                </a:solidFill>
              </a:rPr>
              <a:t>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2000" b="1" u="sng" dirty="0" smtClean="0">
                <a:solidFill>
                  <a:srgbClr val="002060"/>
                </a:solidFill>
              </a:rPr>
              <a:t>Semicolons </a:t>
            </a:r>
            <a:r>
              <a:rPr lang="en-US" sz="2000" b="1" u="sng" dirty="0">
                <a:solidFill>
                  <a:srgbClr val="002060"/>
                </a:solidFill>
              </a:rPr>
              <a:t>are Optional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The symbol “;” is used to terminate a statement.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We used this symbol at the end of statement, which show that, statement is end.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</a:t>
            </a:r>
            <a:r>
              <a:rPr lang="en-US" sz="2000" dirty="0" smtClean="0">
                <a:solidFill>
                  <a:srgbClr val="002060"/>
                </a:solidFill>
              </a:rPr>
              <a:t>lso say that it is a terminator.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So in the JavaScript, semicolon is the optional to put, But in other programing language, it is must. 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&lt;script&gt;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   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10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   b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= </a:t>
            </a:r>
            <a:r>
              <a:rPr lang="en-US" sz="2000" dirty="0" smtClean="0">
                <a:solidFill>
                  <a:srgbClr val="002060"/>
                </a:solidFill>
              </a:rPr>
              <a:t>20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&lt;/script&gt;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But, if you want to put multiple statement in single line, then you have to put semicolon.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&lt;script&gt;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      var1 = 10; var2 = 20</a:t>
            </a:r>
            <a:r>
              <a:rPr lang="en-US" sz="2000" dirty="0" smtClean="0">
                <a:solidFill>
                  <a:srgbClr val="002060"/>
                </a:solidFill>
              </a:rPr>
              <a:t>;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&lt;/script&gt;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Best practice is to put </a:t>
            </a:r>
            <a:r>
              <a:rPr lang="en-US" sz="2000" dirty="0">
                <a:solidFill>
                  <a:srgbClr val="002060"/>
                </a:solidFill>
              </a:rPr>
              <a:t>semicolons.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9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8387</TotalTime>
  <Words>1268</Words>
  <Application>Microsoft Office PowerPoint</Application>
  <PresentationFormat>Widescreen</PresentationFormat>
  <Paragraphs>396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Chapter1 : JS Outlines </vt:lpstr>
      <vt:lpstr>JS Introduction</vt:lpstr>
      <vt:lpstr>JS Application</vt:lpstr>
      <vt:lpstr>Different ways to use JS in HTML</vt:lpstr>
      <vt:lpstr>“Hello World” in JS</vt:lpstr>
      <vt:lpstr>JS Framework</vt:lpstr>
      <vt:lpstr>Different JS frameworks </vt:lpstr>
      <vt:lpstr>Whitespace and Line Breaks in JS </vt:lpstr>
      <vt:lpstr>Semicolons in JS</vt:lpstr>
      <vt:lpstr>JS Variable </vt:lpstr>
      <vt:lpstr>Variable declaration rules </vt:lpstr>
      <vt:lpstr>Case Sensitivity in JS</vt:lpstr>
      <vt:lpstr>What is Programs &amp; Statement in JS?</vt:lpstr>
      <vt:lpstr>JS Comments </vt:lpstr>
      <vt:lpstr>JS Reserved Words</vt:lpstr>
      <vt:lpstr>JS Reserved Words</vt:lpstr>
      <vt:lpstr>JS Output / Input</vt:lpstr>
      <vt:lpstr>JS Operator</vt:lpstr>
      <vt:lpstr>JS Arithmetic </vt:lpstr>
      <vt:lpstr>JS Comparison Operators</vt:lpstr>
      <vt:lpstr>JS Logical Operators</vt:lpstr>
      <vt:lpstr>JS Assignment Operators</vt:lpstr>
      <vt:lpstr>JS Conditional Operators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455</cp:revision>
  <dcterms:created xsi:type="dcterms:W3CDTF">2021-05-29T23:44:42Z</dcterms:created>
  <dcterms:modified xsi:type="dcterms:W3CDTF">2022-11-02T10:24:25Z</dcterms:modified>
</cp:coreProperties>
</file>