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3" r:id="rId1"/>
  </p:sldMasterIdLst>
  <p:sldIdLst>
    <p:sldId id="259" r:id="rId2"/>
    <p:sldId id="265" r:id="rId3"/>
    <p:sldId id="266" r:id="rId4"/>
    <p:sldId id="267" r:id="rId5"/>
    <p:sldId id="268" r:id="rId6"/>
    <p:sldId id="26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6" autoAdjust="0"/>
    <p:restoredTop sz="94660"/>
  </p:normalViewPr>
  <p:slideViewPr>
    <p:cSldViewPr snapToGrid="0">
      <p:cViewPr varScale="1">
        <p:scale>
          <a:sx n="70" d="100"/>
          <a:sy n="70" d="100"/>
        </p:scale>
        <p:origin x="74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375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030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134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311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43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212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780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058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078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653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632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65A70-8F76-4756-8B6B-36D7F5A535E3}" type="datetimeFigureOut">
              <a:rPr lang="en-US" smtClean="0"/>
              <a:t>10/28/2022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937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7" y="209810"/>
            <a:ext cx="11600597" cy="7531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Outline of Unit: </a:t>
            </a:r>
            <a:r>
              <a:rPr lang="en-US" b="1" dirty="0" smtClean="0">
                <a:solidFill>
                  <a:srgbClr val="002060"/>
                </a:solidFill>
              </a:rPr>
              <a:t>String </a:t>
            </a:r>
            <a:r>
              <a:rPr lang="en-US" b="1" dirty="0" smtClean="0">
                <a:solidFill>
                  <a:srgbClr val="002060"/>
                </a:solidFill>
              </a:rPr>
              <a:t>in </a:t>
            </a:r>
            <a:r>
              <a:rPr lang="en-US" b="1" dirty="0" smtClean="0">
                <a:solidFill>
                  <a:srgbClr val="002060"/>
                </a:solidFill>
              </a:rPr>
              <a:t>JS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6" y="962925"/>
            <a:ext cx="11600597" cy="5451523"/>
          </a:xfrm>
        </p:spPr>
        <p:txBody>
          <a:bodyPr numCol="1"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String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rgbClr val="002060"/>
                </a:solidFill>
              </a:rPr>
              <a:t>Stirng</a:t>
            </a:r>
            <a:r>
              <a:rPr lang="en-US" sz="2000" dirty="0">
                <a:solidFill>
                  <a:srgbClr val="002060"/>
                </a:solidFill>
              </a:rPr>
              <a:t> access methods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rgbClr val="002060"/>
                </a:solidFill>
              </a:rPr>
              <a:t>toString</a:t>
            </a:r>
            <a:r>
              <a:rPr lang="en-US" sz="2000" dirty="0">
                <a:solidFill>
                  <a:srgbClr val="002060"/>
                </a:solidFill>
              </a:rPr>
              <a:t>()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rgbClr val="002060"/>
                </a:solidFill>
              </a:rPr>
              <a:t>concat</a:t>
            </a:r>
            <a:r>
              <a:rPr lang="en-US" sz="2000" dirty="0">
                <a:solidFill>
                  <a:srgbClr val="002060"/>
                </a:solidFill>
              </a:rPr>
              <a:t>()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rgbClr val="002060"/>
                </a:solidFill>
              </a:rPr>
              <a:t>toLowerCase</a:t>
            </a:r>
            <a:r>
              <a:rPr lang="en-US" sz="2000" dirty="0">
                <a:solidFill>
                  <a:srgbClr val="002060"/>
                </a:solidFill>
              </a:rPr>
              <a:t>()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rgbClr val="002060"/>
                </a:solidFill>
              </a:rPr>
              <a:t>toUpperCase</a:t>
            </a:r>
            <a:r>
              <a:rPr lang="en-US" sz="2000" dirty="0">
                <a:solidFill>
                  <a:srgbClr val="002060"/>
                </a:solidFill>
              </a:rPr>
              <a:t>()</a:t>
            </a:r>
            <a:endParaRPr lang="en-US" sz="200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03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7" y="359936"/>
            <a:ext cx="11600597" cy="7531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String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6" y="1279369"/>
            <a:ext cx="11600597" cy="5394385"/>
          </a:xfrm>
        </p:spPr>
        <p:txBody>
          <a:bodyPr numCol="2">
            <a:normAutofit/>
          </a:bodyPr>
          <a:lstStyle/>
          <a:p>
            <a:pPr algn="l"/>
            <a:r>
              <a:rPr lang="en-US" sz="2000" b="1" dirty="0">
                <a:solidFill>
                  <a:srgbClr val="002060"/>
                </a:solidFill>
              </a:rPr>
              <a:t>String:</a:t>
            </a:r>
          </a:p>
          <a:p>
            <a:pPr algn="l"/>
            <a:r>
              <a:rPr lang="en-US" sz="2000" dirty="0">
                <a:solidFill>
                  <a:srgbClr val="002060"/>
                </a:solidFill>
              </a:rPr>
              <a:t>Sequence of character using </a:t>
            </a:r>
            <a:r>
              <a:rPr lang="en-US" sz="2000" dirty="0" smtClean="0">
                <a:solidFill>
                  <a:srgbClr val="002060"/>
                </a:solidFill>
              </a:rPr>
              <a:t>double</a:t>
            </a:r>
          </a:p>
          <a:p>
            <a:pPr algn="l"/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>
                <a:solidFill>
                  <a:srgbClr val="002060"/>
                </a:solidFill>
              </a:rPr>
              <a:t>or single </a:t>
            </a:r>
            <a:r>
              <a:rPr lang="en-US" sz="2000" dirty="0" smtClean="0">
                <a:solidFill>
                  <a:srgbClr val="002060"/>
                </a:solidFill>
              </a:rPr>
              <a:t>quotation </a:t>
            </a:r>
            <a:endParaRPr lang="en-US" sz="2000" dirty="0">
              <a:solidFill>
                <a:srgbClr val="002060"/>
              </a:solidFill>
            </a:endParaRPr>
          </a:p>
          <a:p>
            <a:pPr algn="l"/>
            <a:r>
              <a:rPr lang="en-US" sz="2000" dirty="0">
                <a:solidFill>
                  <a:srgbClr val="002060"/>
                </a:solidFill>
              </a:rPr>
              <a:t>it is </a:t>
            </a:r>
            <a:r>
              <a:rPr lang="en-US" sz="2000" dirty="0" smtClean="0">
                <a:solidFill>
                  <a:srgbClr val="002060"/>
                </a:solidFill>
              </a:rPr>
              <a:t>preemptive </a:t>
            </a:r>
            <a:r>
              <a:rPr lang="en-US" sz="2000" dirty="0">
                <a:solidFill>
                  <a:srgbClr val="002060"/>
                </a:solidFill>
              </a:rPr>
              <a:t>data type.</a:t>
            </a:r>
          </a:p>
          <a:p>
            <a:pPr algn="l"/>
            <a:endParaRPr lang="en-US" sz="2000" dirty="0">
              <a:solidFill>
                <a:srgbClr val="002060"/>
              </a:solidFill>
            </a:endParaRPr>
          </a:p>
          <a:p>
            <a:pPr algn="l"/>
            <a:r>
              <a:rPr lang="en-US" sz="2000" b="1" dirty="0">
                <a:solidFill>
                  <a:srgbClr val="002060"/>
                </a:solidFill>
              </a:rPr>
              <a:t>As literal string</a:t>
            </a:r>
          </a:p>
          <a:p>
            <a:pPr algn="l"/>
            <a:r>
              <a:rPr lang="en-US" sz="2000" dirty="0">
                <a:solidFill>
                  <a:srgbClr val="002060"/>
                </a:solidFill>
              </a:rPr>
              <a:t>Str1 = "hello world";</a:t>
            </a:r>
          </a:p>
          <a:p>
            <a:pPr algn="l"/>
            <a:r>
              <a:rPr lang="en-US" sz="2000" dirty="0">
                <a:solidFill>
                  <a:srgbClr val="002060"/>
                </a:solidFill>
              </a:rPr>
              <a:t>Str2 = "jafricode.com";</a:t>
            </a:r>
          </a:p>
          <a:p>
            <a:pPr algn="l"/>
            <a:r>
              <a:rPr lang="en-US" sz="2000" dirty="0" err="1">
                <a:solidFill>
                  <a:srgbClr val="002060"/>
                </a:solidFill>
              </a:rPr>
              <a:t>document.write</a:t>
            </a:r>
            <a:r>
              <a:rPr lang="en-US" sz="2000" dirty="0">
                <a:solidFill>
                  <a:srgbClr val="002060"/>
                </a:solidFill>
              </a:rPr>
              <a:t>(Str1+Str2)</a:t>
            </a:r>
          </a:p>
          <a:p>
            <a:pPr algn="l"/>
            <a:endParaRPr lang="en-US" sz="2000" dirty="0">
              <a:solidFill>
                <a:srgbClr val="002060"/>
              </a:solidFill>
            </a:endParaRPr>
          </a:p>
          <a:p>
            <a:pPr algn="l"/>
            <a:r>
              <a:rPr lang="en-US" sz="2000" b="1" dirty="0">
                <a:solidFill>
                  <a:srgbClr val="002060"/>
                </a:solidFill>
              </a:rPr>
              <a:t>As object string</a:t>
            </a:r>
          </a:p>
          <a:p>
            <a:pPr algn="l"/>
            <a:r>
              <a:rPr lang="en-US" sz="2000" dirty="0">
                <a:solidFill>
                  <a:srgbClr val="002060"/>
                </a:solidFill>
              </a:rPr>
              <a:t>Str3 = new String("How are you");</a:t>
            </a:r>
          </a:p>
          <a:p>
            <a:pPr algn="l"/>
            <a:endParaRPr lang="en-US" sz="2000" dirty="0" smtClean="0">
              <a:solidFill>
                <a:srgbClr val="002060"/>
              </a:solidFill>
            </a:endParaRPr>
          </a:p>
          <a:p>
            <a:pPr algn="l"/>
            <a:r>
              <a:rPr lang="en-US" sz="2000" b="1" dirty="0" smtClean="0">
                <a:solidFill>
                  <a:srgbClr val="002060"/>
                </a:solidFill>
              </a:rPr>
              <a:t>Display string</a:t>
            </a:r>
          </a:p>
          <a:p>
            <a:pPr algn="l"/>
            <a:r>
              <a:rPr lang="en-US" sz="2000" dirty="0" err="1" smtClean="0">
                <a:solidFill>
                  <a:srgbClr val="002060"/>
                </a:solidFill>
              </a:rPr>
              <a:t>document.write</a:t>
            </a:r>
            <a:r>
              <a:rPr lang="en-US" sz="2000" dirty="0" smtClean="0">
                <a:solidFill>
                  <a:srgbClr val="002060"/>
                </a:solidFill>
              </a:rPr>
              <a:t>(Str3)</a:t>
            </a:r>
          </a:p>
          <a:p>
            <a:pPr algn="l"/>
            <a:endParaRPr lang="en-US" sz="2000" dirty="0" smtClean="0">
              <a:solidFill>
                <a:srgbClr val="002060"/>
              </a:solidFill>
            </a:endParaRPr>
          </a:p>
          <a:p>
            <a:pPr algn="l"/>
            <a:r>
              <a:rPr lang="en-US" sz="2000" b="1" dirty="0" smtClean="0">
                <a:solidFill>
                  <a:srgbClr val="002060"/>
                </a:solidFill>
              </a:rPr>
              <a:t>Find length of String</a:t>
            </a:r>
          </a:p>
          <a:p>
            <a:pPr algn="l"/>
            <a:r>
              <a:rPr lang="en-US" sz="2000" dirty="0" err="1" smtClean="0">
                <a:solidFill>
                  <a:srgbClr val="002060"/>
                </a:solidFill>
              </a:rPr>
              <a:t>Str.length</a:t>
            </a:r>
            <a:endParaRPr lang="en-US" sz="200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735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7" y="359936"/>
            <a:ext cx="11600597" cy="7531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String Access Methods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6" y="1279369"/>
            <a:ext cx="11600597" cy="5394385"/>
          </a:xfrm>
        </p:spPr>
        <p:txBody>
          <a:bodyPr numCol="2">
            <a:normAutofit/>
          </a:bodyPr>
          <a:lstStyle/>
          <a:p>
            <a:pPr algn="l"/>
            <a:r>
              <a:rPr lang="en-US" sz="2000" b="1" dirty="0">
                <a:solidFill>
                  <a:srgbClr val="002060"/>
                </a:solidFill>
              </a:rPr>
              <a:t>How to access Character from string</a:t>
            </a:r>
          </a:p>
          <a:p>
            <a:pPr algn="l"/>
            <a:r>
              <a:rPr lang="en-US" sz="2000" dirty="0" err="1">
                <a:solidFill>
                  <a:srgbClr val="002060"/>
                </a:solidFill>
              </a:rPr>
              <a:t>charAt</a:t>
            </a:r>
            <a:r>
              <a:rPr lang="en-US" sz="2000" dirty="0">
                <a:solidFill>
                  <a:srgbClr val="002060"/>
                </a:solidFill>
              </a:rPr>
              <a:t>() method</a:t>
            </a:r>
          </a:p>
          <a:p>
            <a:pPr algn="l"/>
            <a:r>
              <a:rPr lang="en-US" sz="2000" dirty="0" err="1">
                <a:solidFill>
                  <a:srgbClr val="002060"/>
                </a:solidFill>
              </a:rPr>
              <a:t>str</a:t>
            </a:r>
            <a:r>
              <a:rPr lang="en-US" sz="2000" dirty="0">
                <a:solidFill>
                  <a:srgbClr val="002060"/>
                </a:solidFill>
              </a:rPr>
              <a:t> = '</a:t>
            </a:r>
            <a:r>
              <a:rPr lang="en-US" sz="2000" dirty="0" err="1">
                <a:solidFill>
                  <a:srgbClr val="002060"/>
                </a:solidFill>
              </a:rPr>
              <a:t>jafricode</a:t>
            </a:r>
            <a:r>
              <a:rPr lang="en-US" sz="2000" dirty="0">
                <a:solidFill>
                  <a:srgbClr val="002060"/>
                </a:solidFill>
              </a:rPr>
              <a:t>';</a:t>
            </a:r>
          </a:p>
          <a:p>
            <a:pPr algn="l"/>
            <a:r>
              <a:rPr lang="en-US" sz="2000" dirty="0" err="1">
                <a:solidFill>
                  <a:srgbClr val="002060"/>
                </a:solidFill>
              </a:rPr>
              <a:t>document.write</a:t>
            </a:r>
            <a:r>
              <a:rPr lang="en-US" sz="2000" dirty="0">
                <a:solidFill>
                  <a:srgbClr val="002060"/>
                </a:solidFill>
              </a:rPr>
              <a:t>(</a:t>
            </a:r>
            <a:r>
              <a:rPr lang="en-US" sz="2000" dirty="0" err="1">
                <a:solidFill>
                  <a:srgbClr val="002060"/>
                </a:solidFill>
              </a:rPr>
              <a:t>str.charAt</a:t>
            </a:r>
            <a:r>
              <a:rPr lang="en-US" sz="2000" dirty="0">
                <a:solidFill>
                  <a:srgbClr val="002060"/>
                </a:solidFill>
              </a:rPr>
              <a:t>(3))</a:t>
            </a:r>
          </a:p>
          <a:p>
            <a:pPr algn="l"/>
            <a:r>
              <a:rPr lang="en-US" sz="2000" dirty="0">
                <a:solidFill>
                  <a:srgbClr val="002060"/>
                </a:solidFill>
              </a:rPr>
              <a:t>it will return 'r'</a:t>
            </a:r>
          </a:p>
          <a:p>
            <a:pPr algn="l"/>
            <a:r>
              <a:rPr lang="en-US" sz="2000" b="1" dirty="0">
                <a:solidFill>
                  <a:srgbClr val="002060"/>
                </a:solidFill>
              </a:rPr>
              <a:t>Array accessing method</a:t>
            </a:r>
          </a:p>
          <a:p>
            <a:pPr algn="l"/>
            <a:r>
              <a:rPr lang="en-US" sz="2000" dirty="0" err="1">
                <a:solidFill>
                  <a:srgbClr val="002060"/>
                </a:solidFill>
              </a:rPr>
              <a:t>str</a:t>
            </a:r>
            <a:r>
              <a:rPr lang="en-US" sz="2000" dirty="0">
                <a:solidFill>
                  <a:srgbClr val="002060"/>
                </a:solidFill>
              </a:rPr>
              <a:t> = '</a:t>
            </a:r>
            <a:r>
              <a:rPr lang="en-US" sz="2000" dirty="0" err="1">
                <a:solidFill>
                  <a:srgbClr val="002060"/>
                </a:solidFill>
              </a:rPr>
              <a:t>jafricode</a:t>
            </a:r>
            <a:r>
              <a:rPr lang="en-US" sz="2000" dirty="0">
                <a:solidFill>
                  <a:srgbClr val="002060"/>
                </a:solidFill>
              </a:rPr>
              <a:t>';</a:t>
            </a:r>
          </a:p>
          <a:p>
            <a:pPr algn="l"/>
            <a:r>
              <a:rPr lang="en-US" sz="2000" dirty="0" err="1">
                <a:solidFill>
                  <a:srgbClr val="002060"/>
                </a:solidFill>
              </a:rPr>
              <a:t>document.write</a:t>
            </a:r>
            <a:r>
              <a:rPr lang="en-US" sz="2000" dirty="0">
                <a:solidFill>
                  <a:srgbClr val="002060"/>
                </a:solidFill>
              </a:rPr>
              <a:t>(</a:t>
            </a:r>
            <a:r>
              <a:rPr lang="en-US" sz="2000" dirty="0" err="1">
                <a:solidFill>
                  <a:srgbClr val="002060"/>
                </a:solidFill>
              </a:rPr>
              <a:t>str</a:t>
            </a:r>
            <a:r>
              <a:rPr lang="en-US" sz="2000" dirty="0">
                <a:solidFill>
                  <a:srgbClr val="002060"/>
                </a:solidFill>
              </a:rPr>
              <a:t>[3])</a:t>
            </a:r>
          </a:p>
          <a:p>
            <a:pPr algn="l"/>
            <a:r>
              <a:rPr lang="en-US" sz="2000" b="1" dirty="0" err="1">
                <a:solidFill>
                  <a:srgbClr val="002060"/>
                </a:solidFill>
              </a:rPr>
              <a:t>indexOf</a:t>
            </a:r>
            <a:r>
              <a:rPr lang="en-US" sz="2000" b="1" dirty="0">
                <a:solidFill>
                  <a:srgbClr val="002060"/>
                </a:solidFill>
              </a:rPr>
              <a:t>()</a:t>
            </a:r>
          </a:p>
          <a:p>
            <a:pPr algn="l"/>
            <a:r>
              <a:rPr lang="en-US" sz="2000" dirty="0" err="1">
                <a:solidFill>
                  <a:srgbClr val="002060"/>
                </a:solidFill>
              </a:rPr>
              <a:t>str.indexOf</a:t>
            </a:r>
            <a:r>
              <a:rPr lang="en-US" sz="2000" dirty="0">
                <a:solidFill>
                  <a:srgbClr val="002060"/>
                </a:solidFill>
              </a:rPr>
              <a:t>('c')// it return first </a:t>
            </a:r>
            <a:r>
              <a:rPr lang="en-US" sz="2000" dirty="0" smtClean="0">
                <a:solidFill>
                  <a:srgbClr val="002060"/>
                </a:solidFill>
              </a:rPr>
              <a:t>occurrence</a:t>
            </a:r>
            <a:endParaRPr lang="en-US" sz="2000" dirty="0">
              <a:solidFill>
                <a:srgbClr val="002060"/>
              </a:solidFill>
            </a:endParaRPr>
          </a:p>
          <a:p>
            <a:pPr algn="l"/>
            <a:r>
              <a:rPr lang="en-US" sz="2000" b="1" dirty="0">
                <a:solidFill>
                  <a:srgbClr val="002060"/>
                </a:solidFill>
              </a:rPr>
              <a:t>slice()</a:t>
            </a:r>
          </a:p>
          <a:p>
            <a:pPr algn="l"/>
            <a:r>
              <a:rPr lang="en-US" sz="2000" dirty="0" err="1">
                <a:solidFill>
                  <a:srgbClr val="002060"/>
                </a:solidFill>
              </a:rPr>
              <a:t>str.slice</a:t>
            </a:r>
            <a:r>
              <a:rPr lang="en-US" sz="2000" dirty="0">
                <a:solidFill>
                  <a:srgbClr val="002060"/>
                </a:solidFill>
              </a:rPr>
              <a:t>(start, end) where end point is not </a:t>
            </a:r>
            <a:r>
              <a:rPr lang="en-US" sz="2000" dirty="0" smtClean="0">
                <a:solidFill>
                  <a:srgbClr val="002060"/>
                </a:solidFill>
              </a:rPr>
              <a:t>included</a:t>
            </a:r>
            <a:endParaRPr lang="en-US" sz="200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705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7" y="359936"/>
            <a:ext cx="11600597" cy="7531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err="1">
                <a:solidFill>
                  <a:srgbClr val="002060"/>
                </a:solidFill>
              </a:rPr>
              <a:t>c</a:t>
            </a:r>
            <a:r>
              <a:rPr lang="en-US" b="1" dirty="0" err="1" smtClean="0">
                <a:solidFill>
                  <a:srgbClr val="002060"/>
                </a:solidFill>
              </a:rPr>
              <a:t>oncat</a:t>
            </a:r>
            <a:r>
              <a:rPr lang="en-US" b="1" dirty="0" smtClean="0">
                <a:solidFill>
                  <a:srgbClr val="002060"/>
                </a:solidFill>
              </a:rPr>
              <a:t>()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6" y="1279369"/>
            <a:ext cx="11600597" cy="5394385"/>
          </a:xfrm>
        </p:spPr>
        <p:txBody>
          <a:bodyPr numCol="2">
            <a:normAutofit/>
          </a:bodyPr>
          <a:lstStyle/>
          <a:p>
            <a:pPr algn="l"/>
            <a:r>
              <a:rPr lang="en-US" sz="2000" b="1" dirty="0" err="1">
                <a:solidFill>
                  <a:srgbClr val="002060"/>
                </a:solidFill>
              </a:rPr>
              <a:t>concat</a:t>
            </a:r>
            <a:r>
              <a:rPr lang="en-US" sz="2000" b="1" dirty="0">
                <a:solidFill>
                  <a:srgbClr val="002060"/>
                </a:solidFill>
              </a:rPr>
              <a:t>()</a:t>
            </a:r>
          </a:p>
          <a:p>
            <a:pPr algn="l"/>
            <a:r>
              <a:rPr lang="en-US" sz="2000" dirty="0">
                <a:solidFill>
                  <a:srgbClr val="002060"/>
                </a:solidFill>
              </a:rPr>
              <a:t>str1.concat(str2)</a:t>
            </a:r>
          </a:p>
          <a:p>
            <a:pPr algn="l"/>
            <a:r>
              <a:rPr lang="en-US" sz="2000" dirty="0">
                <a:solidFill>
                  <a:srgbClr val="002060"/>
                </a:solidFill>
              </a:rPr>
              <a:t>We can also use str1 + str2 to </a:t>
            </a:r>
            <a:r>
              <a:rPr lang="en-US" sz="2000" dirty="0" smtClean="0">
                <a:solidFill>
                  <a:srgbClr val="002060"/>
                </a:solidFill>
              </a:rPr>
              <a:t>concatenate</a:t>
            </a:r>
            <a:endParaRPr lang="en-US" sz="200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7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7" y="359936"/>
            <a:ext cx="11600597" cy="753115"/>
          </a:xfrm>
        </p:spPr>
        <p:txBody>
          <a:bodyPr>
            <a:normAutofit/>
          </a:bodyPr>
          <a:lstStyle/>
          <a:p>
            <a:r>
              <a:rPr lang="en-US" sz="4800" b="1" dirty="0" err="1">
                <a:solidFill>
                  <a:srgbClr val="002060"/>
                </a:solidFill>
              </a:rPr>
              <a:t>toLowerCase</a:t>
            </a:r>
            <a:r>
              <a:rPr lang="en-US" sz="4800" b="1" dirty="0">
                <a:solidFill>
                  <a:srgbClr val="002060"/>
                </a:solidFill>
              </a:rPr>
              <a:t>() and </a:t>
            </a:r>
            <a:r>
              <a:rPr lang="en-US" sz="4800" b="1" dirty="0" err="1">
                <a:solidFill>
                  <a:srgbClr val="002060"/>
                </a:solidFill>
              </a:rPr>
              <a:t>toUpperCase</a:t>
            </a:r>
            <a:r>
              <a:rPr lang="en-US" sz="4800" b="1" dirty="0">
                <a:solidFill>
                  <a:srgbClr val="002060"/>
                </a:solidFill>
              </a:rPr>
              <a:t>() </a:t>
            </a:r>
            <a:r>
              <a:rPr lang="en-US" sz="4800" b="1" dirty="0" smtClean="0">
                <a:solidFill>
                  <a:srgbClr val="002060"/>
                </a:solidFill>
              </a:rPr>
              <a:t>Methods</a:t>
            </a:r>
            <a:endParaRPr lang="en-US" sz="4800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6" y="1279369"/>
            <a:ext cx="11600597" cy="5394385"/>
          </a:xfrm>
        </p:spPr>
        <p:txBody>
          <a:bodyPr numCol="2">
            <a:normAutofit/>
          </a:bodyPr>
          <a:lstStyle/>
          <a:p>
            <a:pPr algn="l"/>
            <a:r>
              <a:rPr lang="en-US" sz="2000" b="1" dirty="0" err="1" smtClean="0">
                <a:solidFill>
                  <a:srgbClr val="002060"/>
                </a:solidFill>
              </a:rPr>
              <a:t>toLowerCase</a:t>
            </a:r>
            <a:r>
              <a:rPr lang="en-US" sz="2000" b="1" dirty="0">
                <a:solidFill>
                  <a:srgbClr val="002060"/>
                </a:solidFill>
              </a:rPr>
              <a:t>()</a:t>
            </a:r>
          </a:p>
          <a:p>
            <a:pPr algn="l"/>
            <a:r>
              <a:rPr lang="en-US" sz="2000" dirty="0">
                <a:solidFill>
                  <a:srgbClr val="002060"/>
                </a:solidFill>
              </a:rPr>
              <a:t>convert string to lower case</a:t>
            </a:r>
          </a:p>
          <a:p>
            <a:pPr algn="l"/>
            <a:r>
              <a:rPr lang="en-US" sz="2000" b="1" dirty="0" err="1">
                <a:solidFill>
                  <a:srgbClr val="002060"/>
                </a:solidFill>
              </a:rPr>
              <a:t>toUpperCase</a:t>
            </a:r>
            <a:r>
              <a:rPr lang="en-US" sz="2000" b="1" dirty="0">
                <a:solidFill>
                  <a:srgbClr val="002060"/>
                </a:solidFill>
              </a:rPr>
              <a:t>()</a:t>
            </a:r>
          </a:p>
          <a:p>
            <a:pPr algn="l"/>
            <a:r>
              <a:rPr lang="en-US" sz="2000" dirty="0">
                <a:solidFill>
                  <a:srgbClr val="002060"/>
                </a:solidFill>
              </a:rPr>
              <a:t>convert string to upper case</a:t>
            </a:r>
            <a:endParaRPr lang="en-US" sz="200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16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7" y="359936"/>
            <a:ext cx="11600597" cy="753115"/>
          </a:xfrm>
        </p:spPr>
        <p:txBody>
          <a:bodyPr>
            <a:normAutofit/>
          </a:bodyPr>
          <a:lstStyle/>
          <a:p>
            <a:r>
              <a:rPr lang="en-US" sz="4800" b="1" dirty="0" err="1" smtClean="0">
                <a:solidFill>
                  <a:srgbClr val="002060"/>
                </a:solidFill>
              </a:rPr>
              <a:t>toString</a:t>
            </a:r>
            <a:r>
              <a:rPr lang="en-US" sz="4800" b="1" dirty="0" smtClean="0">
                <a:solidFill>
                  <a:srgbClr val="002060"/>
                </a:solidFill>
              </a:rPr>
              <a:t>()</a:t>
            </a:r>
            <a:endParaRPr lang="en-US" sz="4800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6" y="1279369"/>
            <a:ext cx="11600597" cy="5394385"/>
          </a:xfrm>
        </p:spPr>
        <p:txBody>
          <a:bodyPr numCol="2">
            <a:normAutofit/>
          </a:bodyPr>
          <a:lstStyle/>
          <a:p>
            <a:pPr algn="l"/>
            <a:r>
              <a:rPr lang="en-US" sz="2000" b="1" dirty="0" err="1">
                <a:solidFill>
                  <a:srgbClr val="002060"/>
                </a:solidFill>
              </a:rPr>
              <a:t>toString</a:t>
            </a:r>
            <a:r>
              <a:rPr lang="en-US" sz="2000" b="1" dirty="0">
                <a:solidFill>
                  <a:srgbClr val="002060"/>
                </a:solidFill>
              </a:rPr>
              <a:t>()</a:t>
            </a:r>
          </a:p>
          <a:p>
            <a:pPr algn="l"/>
            <a:r>
              <a:rPr lang="en-US" sz="2000" dirty="0">
                <a:solidFill>
                  <a:srgbClr val="002060"/>
                </a:solidFill>
              </a:rPr>
              <a:t>convert any data type to string</a:t>
            </a:r>
            <a:endParaRPr lang="en-US" sz="200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92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4250</TotalTime>
  <Words>173</Words>
  <Application>Microsoft Office PowerPoint</Application>
  <PresentationFormat>Widescreen</PresentationFormat>
  <Paragraphs>51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Outline of Unit: String in JS</vt:lpstr>
      <vt:lpstr>String</vt:lpstr>
      <vt:lpstr>String Access Methods</vt:lpstr>
      <vt:lpstr>concat()</vt:lpstr>
      <vt:lpstr>toLowerCase() and toUpperCase() Methods</vt:lpstr>
      <vt:lpstr>toString()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Complete Course</dc:title>
  <dc:creator>Faisal Zamir</dc:creator>
  <cp:lastModifiedBy>Faisal Zamir</cp:lastModifiedBy>
  <cp:revision>491</cp:revision>
  <dcterms:created xsi:type="dcterms:W3CDTF">2021-05-29T23:44:42Z</dcterms:created>
  <dcterms:modified xsi:type="dcterms:W3CDTF">2022-10-28T01:30:54Z</dcterms:modified>
</cp:coreProperties>
</file>