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59" r:id="rId2"/>
    <p:sldId id="261" r:id="rId3"/>
    <p:sldId id="275" r:id="rId4"/>
    <p:sldId id="276" r:id="rId5"/>
    <p:sldId id="260" r:id="rId6"/>
    <p:sldId id="262" r:id="rId7"/>
    <p:sldId id="268" r:id="rId8"/>
    <p:sldId id="267" r:id="rId9"/>
    <p:sldId id="278" r:id="rId10"/>
    <p:sldId id="27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002060"/>
                </a:solidFill>
              </a:rPr>
              <a:t>Outline for Unit: </a:t>
            </a:r>
            <a:r>
              <a:rPr lang="en-US" sz="4800" b="1" dirty="0" smtClean="0">
                <a:solidFill>
                  <a:srgbClr val="002060"/>
                </a:solidFill>
              </a:rPr>
              <a:t>Data Types and Conversion</a:t>
            </a:r>
            <a:endParaRPr lang="en-US" sz="4800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2060"/>
                </a:solidFill>
              </a:rPr>
              <a:t>c</a:t>
            </a:r>
            <a:r>
              <a:rPr lang="en-US" sz="2000" dirty="0" err="1" smtClean="0">
                <a:solidFill>
                  <a:srgbClr val="002060"/>
                </a:solidFill>
              </a:rPr>
              <a:t>onst</a:t>
            </a:r>
            <a:endParaRPr lang="en-US" sz="2000" dirty="0" smtClean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rgbClr val="002060"/>
                </a:solidFill>
              </a:rPr>
              <a:t>var</a:t>
            </a:r>
            <a:endParaRPr lang="en-US" sz="2000" dirty="0" smtClean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l</a:t>
            </a:r>
            <a:r>
              <a:rPr lang="en-US" sz="2000" dirty="0" smtClean="0">
                <a:solidFill>
                  <a:srgbClr val="002060"/>
                </a:solidFill>
              </a:rPr>
              <a:t>et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Data types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Primitive data type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Non primitive data type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Data types conversion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Implicit type conversion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Explicit type conversion</a:t>
            </a:r>
          </a:p>
        </p:txBody>
      </p:sp>
    </p:spTree>
    <p:extLst>
      <p:ext uri="{BB962C8B-B14F-4D97-AF65-F5344CB8AC3E}">
        <p14:creationId xmlns:p14="http://schemas.microsoft.com/office/powerpoint/2010/main" val="20920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Explicit </a:t>
            </a:r>
            <a:r>
              <a:rPr lang="en-US" b="1" dirty="0">
                <a:solidFill>
                  <a:srgbClr val="002060"/>
                </a:solidFill>
              </a:rPr>
              <a:t>type casting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When we need to convert from one data type to another data type we used explicit type casting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Strings </a:t>
            </a:r>
            <a:r>
              <a:rPr lang="en-US" sz="2000" dirty="0">
                <a:solidFill>
                  <a:srgbClr val="002060"/>
                </a:solidFill>
              </a:rPr>
              <a:t>to Numbers -&gt;</a:t>
            </a:r>
            <a:r>
              <a:rPr lang="en-US" sz="2000" b="1" dirty="0">
                <a:solidFill>
                  <a:srgbClr val="002060"/>
                </a:solidFill>
              </a:rPr>
              <a:t>Number()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Numbers to Strings-&gt;</a:t>
            </a:r>
            <a:r>
              <a:rPr lang="en-US" sz="2000" b="1" dirty="0">
                <a:solidFill>
                  <a:srgbClr val="002060"/>
                </a:solidFill>
              </a:rPr>
              <a:t>String()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Booleans to Numbers-&gt;</a:t>
            </a:r>
            <a:r>
              <a:rPr lang="en-US" sz="2000" b="1" dirty="0">
                <a:solidFill>
                  <a:srgbClr val="002060"/>
                </a:solidFill>
              </a:rPr>
              <a:t>Number()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Numbers to Booleans-&gt;</a:t>
            </a:r>
            <a:r>
              <a:rPr lang="en-US" sz="2000" b="1" dirty="0">
                <a:solidFill>
                  <a:srgbClr val="002060"/>
                </a:solidFill>
              </a:rPr>
              <a:t>Booleans()</a:t>
            </a:r>
          </a:p>
          <a:p>
            <a:pPr algn="l">
              <a:lnSpc>
                <a:spcPct val="150000"/>
              </a:lnSpc>
            </a:pP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45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 smtClean="0">
                <a:solidFill>
                  <a:srgbClr val="002060"/>
                </a:solidFill>
              </a:rPr>
              <a:t>const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2000" b="1" dirty="0" err="1" smtClean="0">
                <a:solidFill>
                  <a:srgbClr val="002060"/>
                </a:solidFill>
              </a:rPr>
              <a:t>Const</a:t>
            </a:r>
            <a:r>
              <a:rPr lang="en-US" sz="2000" b="1" dirty="0" smtClean="0">
                <a:solidFill>
                  <a:srgbClr val="002060"/>
                </a:solidFill>
              </a:rPr>
              <a:t> variable</a:t>
            </a: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We cannot  assign a value to constant again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const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x</a:t>
            </a:r>
            <a:r>
              <a:rPr lang="en-US" sz="2000" dirty="0" smtClean="0">
                <a:solidFill>
                  <a:srgbClr val="002060"/>
                </a:solidFill>
              </a:rPr>
              <a:t> = 4.3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x = 2.3;      </a:t>
            </a:r>
            <a:r>
              <a:rPr lang="en-US" sz="2000" dirty="0">
                <a:solidFill>
                  <a:srgbClr val="002060"/>
                </a:solidFill>
              </a:rPr>
              <a:t>// </a:t>
            </a:r>
            <a:r>
              <a:rPr lang="en-US" sz="2000" dirty="0" smtClean="0">
                <a:solidFill>
                  <a:srgbClr val="002060"/>
                </a:solidFill>
              </a:rPr>
              <a:t>It will give an </a:t>
            </a:r>
            <a:r>
              <a:rPr lang="en-US" sz="2000" dirty="0">
                <a:solidFill>
                  <a:srgbClr val="002060"/>
                </a:solidFill>
              </a:rPr>
              <a:t>error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x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= x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+ </a:t>
            </a:r>
            <a:r>
              <a:rPr lang="en-US" sz="2000" dirty="0" smtClean="0">
                <a:solidFill>
                  <a:srgbClr val="002060"/>
                </a:solidFill>
              </a:rPr>
              <a:t>13;   </a:t>
            </a:r>
            <a:r>
              <a:rPr lang="en-US" sz="2000" dirty="0">
                <a:solidFill>
                  <a:srgbClr val="002060"/>
                </a:solidFill>
              </a:rPr>
              <a:t>// This will also give an </a:t>
            </a:r>
            <a:r>
              <a:rPr lang="en-US" sz="2000" dirty="0" smtClean="0">
                <a:solidFill>
                  <a:srgbClr val="002060"/>
                </a:solidFill>
              </a:rPr>
              <a:t>error</a:t>
            </a: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You have to declare and assign the value at time of declaration 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c</a:t>
            </a:r>
            <a:r>
              <a:rPr lang="en-US" sz="2000" dirty="0" err="1" smtClean="0">
                <a:solidFill>
                  <a:srgbClr val="002060"/>
                </a:solidFill>
              </a:rPr>
              <a:t>onst</a:t>
            </a:r>
            <a:r>
              <a:rPr lang="en-US" sz="2000" dirty="0" smtClean="0">
                <a:solidFill>
                  <a:srgbClr val="002060"/>
                </a:solidFill>
              </a:rPr>
              <a:t> y;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y</a:t>
            </a:r>
            <a:r>
              <a:rPr lang="en-US" sz="2000" dirty="0" smtClean="0">
                <a:solidFill>
                  <a:srgbClr val="002060"/>
                </a:solidFill>
              </a:rPr>
              <a:t> = 20; //error</a:t>
            </a:r>
          </a:p>
        </p:txBody>
      </p:sp>
    </p:spTree>
    <p:extLst>
      <p:ext uri="{BB962C8B-B14F-4D97-AF65-F5344CB8AC3E}">
        <p14:creationId xmlns:p14="http://schemas.microsoft.com/office/powerpoint/2010/main" val="178488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 smtClean="0">
                <a:solidFill>
                  <a:srgbClr val="002060"/>
                </a:solidFill>
              </a:rPr>
              <a:t>Var</a:t>
            </a:r>
            <a:r>
              <a:rPr lang="en-US" b="1" smtClean="0">
                <a:solidFill>
                  <a:srgbClr val="002060"/>
                </a:solidFill>
              </a:rPr>
              <a:t> keyword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2000" b="1" dirty="0" err="1" smtClean="0">
                <a:solidFill>
                  <a:srgbClr val="002060"/>
                </a:solidFill>
              </a:rPr>
              <a:t>Var</a:t>
            </a:r>
            <a:r>
              <a:rPr lang="en-US" sz="2000" b="1" dirty="0" smtClean="0">
                <a:solidFill>
                  <a:srgbClr val="002060"/>
                </a:solidFill>
              </a:rPr>
              <a:t> keyword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Every programming language have a  method to declare variable to store anything else, to process that. So in the JavaScript, we used a </a:t>
            </a:r>
            <a:r>
              <a:rPr lang="en-US" sz="2000" b="1" dirty="0" err="1" smtClean="0">
                <a:solidFill>
                  <a:srgbClr val="002060"/>
                </a:solidFill>
              </a:rPr>
              <a:t>var</a:t>
            </a:r>
            <a:r>
              <a:rPr lang="en-US" sz="2000" dirty="0" smtClean="0">
                <a:solidFill>
                  <a:srgbClr val="002060"/>
                </a:solidFill>
              </a:rPr>
              <a:t> keyword to create a variable and then store data into that variable.  </a:t>
            </a:r>
          </a:p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Example: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v</a:t>
            </a:r>
            <a:r>
              <a:rPr lang="en-US" sz="2000" dirty="0" err="1" smtClean="0">
                <a:solidFill>
                  <a:srgbClr val="002060"/>
                </a:solidFill>
              </a:rPr>
              <a:t>ar</a:t>
            </a:r>
            <a:r>
              <a:rPr lang="en-US" sz="2000" dirty="0" smtClean="0">
                <a:solidFill>
                  <a:srgbClr val="002060"/>
                </a:solidFill>
              </a:rPr>
              <a:t> b = 30;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v</a:t>
            </a:r>
            <a:r>
              <a:rPr lang="en-US" sz="2000" dirty="0" err="1" smtClean="0">
                <a:solidFill>
                  <a:srgbClr val="002060"/>
                </a:solidFill>
              </a:rPr>
              <a:t>ar</a:t>
            </a:r>
            <a:r>
              <a:rPr lang="en-US" sz="2000" dirty="0" smtClean="0">
                <a:solidFill>
                  <a:srgbClr val="002060"/>
                </a:solidFill>
              </a:rPr>
              <a:t> c =23;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document.write</a:t>
            </a:r>
            <a:r>
              <a:rPr lang="en-US" sz="2000" dirty="0" smtClean="0">
                <a:solidFill>
                  <a:srgbClr val="002060"/>
                </a:solidFill>
              </a:rPr>
              <a:t>(</a:t>
            </a:r>
            <a:r>
              <a:rPr lang="en-US" sz="2000" dirty="0" err="1" smtClean="0">
                <a:solidFill>
                  <a:srgbClr val="002060"/>
                </a:solidFill>
              </a:rPr>
              <a:t>b+c</a:t>
            </a:r>
            <a:r>
              <a:rPr lang="en-US" sz="2000" dirty="0" smtClean="0">
                <a:solidFill>
                  <a:srgbClr val="002060"/>
                </a:solidFill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144820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Let Keyword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Let 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It declare a variable with limited scope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Variable will be used only that block in which it is declared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For example in specific block of code as in if else structure, function, loop etc.</a:t>
            </a: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function </a:t>
            </a:r>
            <a:r>
              <a:rPr lang="en-US" sz="2000" dirty="0" smtClean="0">
                <a:solidFill>
                  <a:srgbClr val="002060"/>
                </a:solidFill>
              </a:rPr>
              <a:t>Test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  <a:r>
              <a:rPr lang="en-US" sz="2000" dirty="0">
                <a:solidFill>
                  <a:srgbClr val="7030A0"/>
                </a:solidFill>
              </a:rPr>
              <a:t> {</a:t>
            </a:r>
          </a:p>
          <a:p>
            <a:pPr algn="l"/>
            <a:r>
              <a:rPr lang="en-US" sz="2000" dirty="0">
                <a:solidFill>
                  <a:srgbClr val="7030A0"/>
                </a:solidFill>
              </a:rPr>
              <a:t>  let </a:t>
            </a:r>
            <a:r>
              <a:rPr lang="en-US" sz="2000" dirty="0" smtClean="0">
                <a:solidFill>
                  <a:srgbClr val="7030A0"/>
                </a:solidFill>
              </a:rPr>
              <a:t>y </a:t>
            </a:r>
            <a:r>
              <a:rPr lang="en-US" sz="2000" dirty="0">
                <a:solidFill>
                  <a:srgbClr val="7030A0"/>
                </a:solidFill>
              </a:rPr>
              <a:t>= </a:t>
            </a:r>
            <a:r>
              <a:rPr lang="en-US" sz="2000" dirty="0" smtClean="0">
                <a:solidFill>
                  <a:srgbClr val="7030A0"/>
                </a:solidFill>
              </a:rPr>
              <a:t>12;</a:t>
            </a: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  <a:p>
            <a:pPr algn="l"/>
            <a:r>
              <a:rPr lang="en-US" sz="2000" dirty="0">
                <a:solidFill>
                  <a:srgbClr val="7030A0"/>
                </a:solidFill>
              </a:rPr>
              <a:t>  </a:t>
            </a:r>
            <a:r>
              <a:rPr lang="en-US" sz="2000" dirty="0" err="1" smtClean="0">
                <a:solidFill>
                  <a:srgbClr val="7030A0"/>
                </a:solidFill>
              </a:rPr>
              <a:t>document.write</a:t>
            </a:r>
            <a:r>
              <a:rPr lang="en-US" sz="2000" dirty="0" smtClean="0">
                <a:solidFill>
                  <a:srgbClr val="7030A0"/>
                </a:solidFill>
              </a:rPr>
              <a:t>(y); //give 12</a:t>
            </a:r>
            <a:endParaRPr lang="en-US" sz="2000" dirty="0">
              <a:solidFill>
                <a:srgbClr val="7030A0"/>
              </a:solidFill>
            </a:endParaRPr>
          </a:p>
          <a:p>
            <a:pPr algn="l"/>
            <a:r>
              <a:rPr lang="en-US" sz="2000" dirty="0" smtClean="0">
                <a:solidFill>
                  <a:srgbClr val="7030A0"/>
                </a:solidFill>
              </a:rPr>
              <a:t>}</a:t>
            </a:r>
          </a:p>
          <a:p>
            <a:pPr algn="l"/>
            <a:r>
              <a:rPr lang="en-US" sz="2000" dirty="0" smtClean="0">
                <a:solidFill>
                  <a:srgbClr val="7030A0"/>
                </a:solidFill>
              </a:rPr>
              <a:t>Test();</a:t>
            </a:r>
          </a:p>
          <a:p>
            <a:pPr algn="l"/>
            <a:r>
              <a:rPr lang="en-US" sz="2000" dirty="0" err="1" smtClean="0">
                <a:solidFill>
                  <a:srgbClr val="7030A0"/>
                </a:solidFill>
              </a:rPr>
              <a:t>document.write</a:t>
            </a:r>
            <a:r>
              <a:rPr lang="en-US" sz="2000" dirty="0" smtClean="0">
                <a:solidFill>
                  <a:srgbClr val="7030A0"/>
                </a:solidFill>
              </a:rPr>
              <a:t>(y); // give error of not defined</a:t>
            </a:r>
            <a:endParaRPr lang="en-US" sz="2000" dirty="0">
              <a:solidFill>
                <a:srgbClr val="7030A0"/>
              </a:solidFill>
            </a:endParaRPr>
          </a:p>
          <a:p>
            <a:pPr algn="l"/>
            <a:endParaRPr lang="en-US" sz="2000" dirty="0" smtClean="0">
              <a:solidFill>
                <a:srgbClr val="7030A0"/>
              </a:solidFill>
            </a:endParaRPr>
          </a:p>
          <a:p>
            <a:pPr algn="l"/>
            <a:endParaRPr lang="en-US" sz="2000" dirty="0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22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JavaScript Data Types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JavaScript </a:t>
            </a:r>
            <a:r>
              <a:rPr lang="en-US" sz="1800" b="1" dirty="0">
                <a:solidFill>
                  <a:srgbClr val="002060"/>
                </a:solidFill>
              </a:rPr>
              <a:t>Data </a:t>
            </a:r>
            <a:r>
              <a:rPr lang="en-US" sz="1800" b="1" dirty="0" smtClean="0">
                <a:solidFill>
                  <a:srgbClr val="002060"/>
                </a:solidFill>
              </a:rPr>
              <a:t>Types</a:t>
            </a:r>
            <a:endParaRPr lang="en-US" sz="1800" b="1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Primitive data </a:t>
            </a:r>
            <a:r>
              <a:rPr lang="en-US" sz="1800" dirty="0" smtClean="0">
                <a:solidFill>
                  <a:srgbClr val="FF0000"/>
                </a:solidFill>
              </a:rPr>
              <a:t>type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The data types which is not a object having no methods are the primitive data type like Number, String, Boolean etc.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Non-primitive </a:t>
            </a:r>
            <a:r>
              <a:rPr lang="en-US" sz="1800" dirty="0" smtClean="0">
                <a:solidFill>
                  <a:srgbClr val="FF0000"/>
                </a:solidFill>
              </a:rPr>
              <a:t>data type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According to requirement, developer create object which have specific properties as well as methods, that have a data type of non primitive data type. And we also say that it is the reference data type. As Object, Array, </a:t>
            </a:r>
            <a:r>
              <a:rPr lang="en-US" sz="1800" dirty="0" err="1" smtClean="0">
                <a:solidFill>
                  <a:srgbClr val="002060"/>
                </a:solidFill>
              </a:rPr>
              <a:t>RegExp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</a:rPr>
              <a:t>etc</a:t>
            </a:r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22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Primitive and non Primitive 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002060"/>
                </a:solidFill>
              </a:rPr>
              <a:t>JavaScript primitive data </a:t>
            </a:r>
            <a:r>
              <a:rPr lang="en-US" sz="1800" b="1" dirty="0" smtClean="0">
                <a:solidFill>
                  <a:srgbClr val="002060"/>
                </a:solidFill>
              </a:rPr>
              <a:t>types</a:t>
            </a:r>
            <a:endParaRPr lang="en-US" sz="1800" b="1" dirty="0">
              <a:solidFill>
                <a:srgbClr val="002060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String</a:t>
            </a:r>
            <a:r>
              <a:rPr lang="en-US" sz="1800" dirty="0">
                <a:solidFill>
                  <a:srgbClr val="002060"/>
                </a:solidFill>
              </a:rPr>
              <a:t>	</a:t>
            </a:r>
            <a:r>
              <a:rPr lang="en-US" sz="1800" dirty="0" smtClean="0">
                <a:solidFill>
                  <a:srgbClr val="002060"/>
                </a:solidFill>
              </a:rPr>
              <a:t>	It show the sequence </a:t>
            </a:r>
            <a:r>
              <a:rPr lang="en-US" sz="1800" dirty="0">
                <a:solidFill>
                  <a:srgbClr val="002060"/>
                </a:solidFill>
              </a:rPr>
              <a:t>of characters </a:t>
            </a:r>
            <a:r>
              <a:rPr lang="en-US" sz="1800" dirty="0" smtClean="0">
                <a:solidFill>
                  <a:srgbClr val="002060"/>
                </a:solidFill>
              </a:rPr>
              <a:t>enclose in the single or double quotes e.g</a:t>
            </a:r>
            <a:r>
              <a:rPr lang="en-US" sz="1800" dirty="0">
                <a:solidFill>
                  <a:srgbClr val="002060"/>
                </a:solidFill>
              </a:rPr>
              <a:t>. </a:t>
            </a:r>
            <a:r>
              <a:rPr lang="en-US" sz="1800" dirty="0" smtClean="0">
                <a:solidFill>
                  <a:srgbClr val="002060"/>
                </a:solidFill>
              </a:rPr>
              <a:t>“</a:t>
            </a:r>
            <a:r>
              <a:rPr lang="en-US" sz="1800" dirty="0" err="1" smtClean="0">
                <a:solidFill>
                  <a:srgbClr val="002060"/>
                </a:solidFill>
              </a:rPr>
              <a:t>jafricode</a:t>
            </a:r>
            <a:r>
              <a:rPr lang="en-US" sz="1800" dirty="0" smtClean="0">
                <a:solidFill>
                  <a:srgbClr val="002060"/>
                </a:solidFill>
              </a:rPr>
              <a:t>"</a:t>
            </a: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Number	</a:t>
            </a:r>
            <a:r>
              <a:rPr lang="en-US" sz="1800" dirty="0">
                <a:solidFill>
                  <a:srgbClr val="002060"/>
                </a:solidFill>
              </a:rPr>
              <a:t>	I</a:t>
            </a:r>
            <a:r>
              <a:rPr lang="en-US" sz="1800" dirty="0" smtClean="0">
                <a:solidFill>
                  <a:srgbClr val="002060"/>
                </a:solidFill>
              </a:rPr>
              <a:t>t show numeric </a:t>
            </a:r>
            <a:r>
              <a:rPr lang="en-US" sz="1800" dirty="0">
                <a:solidFill>
                  <a:srgbClr val="002060"/>
                </a:solidFill>
              </a:rPr>
              <a:t>values e.g. </a:t>
            </a:r>
            <a:r>
              <a:rPr lang="en-US" sz="1800" dirty="0" smtClean="0">
                <a:solidFill>
                  <a:srgbClr val="002060"/>
                </a:solidFill>
              </a:rPr>
              <a:t>10, 21, 1.3, -34 </a:t>
            </a:r>
            <a:r>
              <a:rPr lang="en-US" sz="1800" dirty="0" err="1" smtClean="0">
                <a:solidFill>
                  <a:srgbClr val="002060"/>
                </a:solidFill>
              </a:rPr>
              <a:t>etc</a:t>
            </a: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rgbClr val="002060"/>
                </a:solidFill>
              </a:rPr>
              <a:t>Boolean	</a:t>
            </a:r>
            <a:r>
              <a:rPr lang="en-US" sz="1800" dirty="0" smtClean="0">
                <a:solidFill>
                  <a:srgbClr val="002060"/>
                </a:solidFill>
              </a:rPr>
              <a:t>	it show possible two value either </a:t>
            </a:r>
            <a:r>
              <a:rPr lang="en-US" sz="1800" dirty="0">
                <a:solidFill>
                  <a:srgbClr val="002060"/>
                </a:solidFill>
              </a:rPr>
              <a:t>false or true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rgbClr val="002060"/>
                </a:solidFill>
              </a:rPr>
              <a:t>Undefined	</a:t>
            </a:r>
            <a:r>
              <a:rPr lang="en-US" sz="1800" dirty="0" smtClean="0">
                <a:solidFill>
                  <a:srgbClr val="002060"/>
                </a:solidFill>
              </a:rPr>
              <a:t>it show the undefined value (variable without value)</a:t>
            </a: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rgbClr val="002060"/>
                </a:solidFill>
              </a:rPr>
              <a:t>Null	</a:t>
            </a:r>
            <a:r>
              <a:rPr lang="en-US" sz="1800" dirty="0" smtClean="0">
                <a:solidFill>
                  <a:srgbClr val="002060"/>
                </a:solidFill>
              </a:rPr>
              <a:t>	nothing or not value (instance of an object) </a:t>
            </a:r>
          </a:p>
          <a:p>
            <a:pPr algn="l">
              <a:lnSpc>
                <a:spcPct val="100000"/>
              </a:lnSpc>
            </a:pPr>
            <a:endParaRPr lang="en-US" sz="1800" dirty="0" smtClean="0">
              <a:solidFill>
                <a:srgbClr val="002060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1800" b="1" dirty="0" smtClean="0">
                <a:solidFill>
                  <a:srgbClr val="002060"/>
                </a:solidFill>
              </a:rPr>
              <a:t>JavaScript </a:t>
            </a:r>
            <a:r>
              <a:rPr lang="en-US" sz="1800" b="1" dirty="0">
                <a:solidFill>
                  <a:srgbClr val="002060"/>
                </a:solidFill>
              </a:rPr>
              <a:t>non-primitive data </a:t>
            </a:r>
            <a:r>
              <a:rPr lang="en-US" sz="1800" b="1" dirty="0" smtClean="0">
                <a:solidFill>
                  <a:srgbClr val="002060"/>
                </a:solidFill>
              </a:rPr>
              <a:t>types</a:t>
            </a:r>
            <a:endParaRPr lang="en-US" sz="1800" b="1" dirty="0">
              <a:solidFill>
                <a:srgbClr val="002060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rgbClr val="002060"/>
                </a:solidFill>
              </a:rPr>
              <a:t>Object		It show instance which have properties as well as function</a:t>
            </a:r>
          </a:p>
          <a:p>
            <a:pPr algn="l">
              <a:lnSpc>
                <a:spcPct val="100000"/>
              </a:lnSpc>
            </a:pPr>
            <a:r>
              <a:rPr lang="en-US" sz="1800" dirty="0">
                <a:solidFill>
                  <a:srgbClr val="002060"/>
                </a:solidFill>
              </a:rPr>
              <a:t>Array		It is the collection of relevant data having same data type</a:t>
            </a:r>
          </a:p>
          <a:p>
            <a:pPr algn="l">
              <a:lnSpc>
                <a:spcPct val="100000"/>
              </a:lnSpc>
            </a:pPr>
            <a:r>
              <a:rPr lang="en-US" sz="1800" dirty="0" err="1">
                <a:solidFill>
                  <a:srgbClr val="002060"/>
                </a:solidFill>
              </a:rPr>
              <a:t>RegExp</a:t>
            </a:r>
            <a:r>
              <a:rPr lang="en-US" sz="1800" dirty="0">
                <a:solidFill>
                  <a:srgbClr val="002060"/>
                </a:solidFill>
              </a:rPr>
              <a:t>		It show the regular expression</a:t>
            </a:r>
          </a:p>
          <a:p>
            <a:pPr algn="l">
              <a:lnSpc>
                <a:spcPct val="100000"/>
              </a:lnSpc>
            </a:pPr>
            <a:endParaRPr lang="en-US" sz="18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94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Type Conversion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Implicit type casting: </a:t>
            </a:r>
            <a:r>
              <a:rPr lang="en-US" sz="1800" dirty="0" smtClean="0">
                <a:solidFill>
                  <a:srgbClr val="002060"/>
                </a:solidFill>
              </a:rPr>
              <a:t>Automatically convert when require in the program</a:t>
            </a: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Explicit type casting:</a:t>
            </a:r>
            <a:r>
              <a:rPr lang="en-US" sz="1800" dirty="0" smtClean="0">
                <a:solidFill>
                  <a:srgbClr val="002060"/>
                </a:solidFill>
              </a:rPr>
              <a:t> Developer convert one type to another when require using function</a:t>
            </a:r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41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Implicit </a:t>
            </a:r>
            <a:r>
              <a:rPr lang="en-US" b="1" dirty="0">
                <a:solidFill>
                  <a:srgbClr val="002060"/>
                </a:solidFill>
              </a:rPr>
              <a:t>type casting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</a:rPr>
              <a:t>Convert Data type to another data type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</a:p>
          <a:p>
            <a:pPr algn="l"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</a:rPr>
              <a:t>Case1: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“number” </a:t>
            </a:r>
            <a:r>
              <a:rPr lang="en-US" sz="2000" dirty="0">
                <a:solidFill>
                  <a:srgbClr val="002060"/>
                </a:solidFill>
              </a:rPr>
              <a:t>+ null -&gt; </a:t>
            </a:r>
            <a:r>
              <a:rPr lang="en-US" sz="2000" dirty="0" smtClean="0">
                <a:solidFill>
                  <a:srgbClr val="002060"/>
                </a:solidFill>
              </a:rPr>
              <a:t>“</a:t>
            </a:r>
            <a:r>
              <a:rPr lang="en-US" sz="2000" dirty="0" err="1" smtClean="0">
                <a:solidFill>
                  <a:srgbClr val="002060"/>
                </a:solidFill>
              </a:rPr>
              <a:t>numbernull</a:t>
            </a:r>
            <a:r>
              <a:rPr lang="en-US" sz="2000" dirty="0" smtClean="0">
                <a:solidFill>
                  <a:srgbClr val="002060"/>
                </a:solidFill>
              </a:rPr>
              <a:t>”</a:t>
            </a:r>
          </a:p>
          <a:p>
            <a:pPr algn="l">
              <a:lnSpc>
                <a:spcPct val="150000"/>
              </a:lnSpc>
            </a:pPr>
            <a:r>
              <a:rPr lang="en-US" sz="2000" dirty="0">
                <a:solidFill>
                  <a:srgbClr val="002060"/>
                </a:solidFill>
              </a:rPr>
              <a:t>“number” + </a:t>
            </a:r>
            <a:r>
              <a:rPr lang="en-US" sz="2000" dirty="0" err="1" smtClean="0">
                <a:solidFill>
                  <a:srgbClr val="002060"/>
                </a:solidFill>
              </a:rPr>
              <a:t>boolean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-&gt; “</a:t>
            </a:r>
            <a:r>
              <a:rPr lang="en-US" sz="2000" dirty="0" err="1" smtClean="0">
                <a:solidFill>
                  <a:srgbClr val="002060"/>
                </a:solidFill>
              </a:rPr>
              <a:t>numberboolean</a:t>
            </a:r>
            <a:r>
              <a:rPr lang="en-US" sz="2000" dirty="0" smtClean="0">
                <a:solidFill>
                  <a:srgbClr val="002060"/>
                </a:solidFill>
              </a:rPr>
              <a:t>”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“number” + number -&gt; “</a:t>
            </a:r>
            <a:r>
              <a:rPr lang="en-US" sz="2000" dirty="0" err="1" smtClean="0">
                <a:solidFill>
                  <a:srgbClr val="002060"/>
                </a:solidFill>
              </a:rPr>
              <a:t>numbernumber</a:t>
            </a:r>
            <a:r>
              <a:rPr lang="en-US" sz="2000" dirty="0" smtClean="0">
                <a:solidFill>
                  <a:srgbClr val="002060"/>
                </a:solidFill>
              </a:rPr>
              <a:t>”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“</a:t>
            </a:r>
            <a:r>
              <a:rPr lang="en-US" sz="2000" dirty="0">
                <a:solidFill>
                  <a:srgbClr val="002060"/>
                </a:solidFill>
              </a:rPr>
              <a:t>number” + </a:t>
            </a:r>
            <a:r>
              <a:rPr lang="en-US" sz="2000" dirty="0" smtClean="0">
                <a:solidFill>
                  <a:srgbClr val="002060"/>
                </a:solidFill>
              </a:rPr>
              <a:t>undefined </a:t>
            </a:r>
            <a:r>
              <a:rPr lang="en-US" sz="2000" dirty="0">
                <a:solidFill>
                  <a:srgbClr val="002060"/>
                </a:solidFill>
              </a:rPr>
              <a:t>-&gt; </a:t>
            </a:r>
            <a:r>
              <a:rPr lang="en-US" sz="2000" dirty="0" smtClean="0">
                <a:solidFill>
                  <a:srgbClr val="002060"/>
                </a:solidFill>
              </a:rPr>
              <a:t>“</a:t>
            </a:r>
            <a:r>
              <a:rPr lang="en-US" sz="2000" dirty="0" err="1" smtClean="0">
                <a:solidFill>
                  <a:srgbClr val="002060"/>
                </a:solidFill>
              </a:rPr>
              <a:t>numberundefined</a:t>
            </a:r>
            <a:r>
              <a:rPr lang="en-US" sz="2000" dirty="0" smtClean="0">
                <a:solidFill>
                  <a:srgbClr val="002060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715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Implicit </a:t>
            </a:r>
            <a:r>
              <a:rPr lang="en-US" b="1" dirty="0">
                <a:solidFill>
                  <a:srgbClr val="002060"/>
                </a:solidFill>
              </a:rPr>
              <a:t>type casting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</a:rPr>
              <a:t>Case2: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“number” - number -&gt; number-number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“number” * number -&gt; number*number</a:t>
            </a:r>
          </a:p>
          <a:p>
            <a:pPr algn="l">
              <a:lnSpc>
                <a:spcPct val="150000"/>
              </a:lnSpc>
            </a:pPr>
            <a:r>
              <a:rPr lang="en-US" sz="2000" dirty="0">
                <a:solidFill>
                  <a:srgbClr val="002060"/>
                </a:solidFill>
              </a:rPr>
              <a:t>“number” </a:t>
            </a:r>
            <a:r>
              <a:rPr lang="en-US" sz="2000" dirty="0" smtClean="0">
                <a:solidFill>
                  <a:srgbClr val="002060"/>
                </a:solidFill>
              </a:rPr>
              <a:t>/ </a:t>
            </a:r>
            <a:r>
              <a:rPr lang="en-US" sz="2000" dirty="0">
                <a:solidFill>
                  <a:srgbClr val="002060"/>
                </a:solidFill>
              </a:rPr>
              <a:t>number -&gt; </a:t>
            </a:r>
            <a:r>
              <a:rPr lang="en-US" sz="2000" dirty="0" smtClean="0">
                <a:solidFill>
                  <a:srgbClr val="002060"/>
                </a:solidFill>
              </a:rPr>
              <a:t>number/number</a:t>
            </a:r>
            <a:endParaRPr lang="en-US" sz="2000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</a:rPr>
              <a:t>Case3: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‘string' </a:t>
            </a:r>
            <a:r>
              <a:rPr lang="en-US" sz="2000" dirty="0">
                <a:solidFill>
                  <a:srgbClr val="002060"/>
                </a:solidFill>
              </a:rPr>
              <a:t>- </a:t>
            </a:r>
            <a:r>
              <a:rPr lang="en-US" sz="2000" dirty="0" smtClean="0">
                <a:solidFill>
                  <a:srgbClr val="002060"/>
                </a:solidFill>
              </a:rPr>
              <a:t>‘string‘ -&gt; </a:t>
            </a:r>
            <a:r>
              <a:rPr lang="en-US" sz="2000" dirty="0" err="1" smtClean="0">
                <a:solidFill>
                  <a:srgbClr val="002060"/>
                </a:solidFill>
              </a:rPr>
              <a:t>NaN</a:t>
            </a:r>
            <a:endParaRPr lang="en-US" sz="2000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‘numeric String' </a:t>
            </a:r>
            <a:r>
              <a:rPr lang="en-US" sz="2000" dirty="0">
                <a:solidFill>
                  <a:srgbClr val="002060"/>
                </a:solidFill>
              </a:rPr>
              <a:t>- </a:t>
            </a:r>
            <a:r>
              <a:rPr lang="en-US" sz="2000" dirty="0" smtClean="0">
                <a:solidFill>
                  <a:srgbClr val="002060"/>
                </a:solidFill>
              </a:rPr>
              <a:t>‘string‘-&gt;</a:t>
            </a:r>
            <a:r>
              <a:rPr lang="en-US" sz="2000" dirty="0" err="1" smtClean="0">
                <a:solidFill>
                  <a:srgbClr val="002060"/>
                </a:solidFill>
              </a:rPr>
              <a:t>NaN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7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6850</TotalTime>
  <Words>470</Words>
  <Application>Microsoft Office PowerPoint</Application>
  <PresentationFormat>Widescreen</PresentationFormat>
  <Paragraphs>82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Outline for Unit: Data Types and Conversion</vt:lpstr>
      <vt:lpstr>const</vt:lpstr>
      <vt:lpstr>Var keyword</vt:lpstr>
      <vt:lpstr>Let Keyword</vt:lpstr>
      <vt:lpstr>JavaScript Data Types</vt:lpstr>
      <vt:lpstr>Primitive and non Primitive </vt:lpstr>
      <vt:lpstr>Type Conversion</vt:lpstr>
      <vt:lpstr>Implicit type casting</vt:lpstr>
      <vt:lpstr>Implicit type casting</vt:lpstr>
      <vt:lpstr>Explicit type casting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459</cp:revision>
  <dcterms:created xsi:type="dcterms:W3CDTF">2021-05-29T23:44:42Z</dcterms:created>
  <dcterms:modified xsi:type="dcterms:W3CDTF">2022-11-02T10:29:04Z</dcterms:modified>
</cp:coreProperties>
</file>