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sldIdLst>
    <p:sldId id="259" r:id="rId2"/>
    <p:sldId id="267" r:id="rId3"/>
    <p:sldId id="261" r:id="rId4"/>
    <p:sldId id="263" r:id="rId5"/>
    <p:sldId id="264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 snapToGrid="0">
      <p:cViewPr varScale="1">
        <p:scale>
          <a:sx n="70" d="100"/>
          <a:sy n="70" d="100"/>
        </p:scale>
        <p:origin x="7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7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30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3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1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212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80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58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7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53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32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937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002060"/>
                </a:solidFill>
              </a:rPr>
              <a:t>Outline for Unit: Decision Making Structure</a:t>
            </a:r>
            <a:endParaRPr lang="en-US" sz="4800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1193" y="1675155"/>
            <a:ext cx="11600597" cy="4804984"/>
          </a:xfrm>
        </p:spPr>
        <p:txBody>
          <a:bodyPr numCol="1">
            <a:normAutofit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Decision making 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If statement 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Problem with solution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If else statement 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2060"/>
                </a:solidFill>
              </a:rPr>
              <a:t>Problem with </a:t>
            </a:r>
            <a:r>
              <a:rPr lang="en-US" sz="1800" dirty="0" smtClean="0">
                <a:solidFill>
                  <a:srgbClr val="002060"/>
                </a:solidFill>
              </a:rPr>
              <a:t>solution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If else if </a:t>
            </a:r>
            <a:r>
              <a:rPr lang="en-US" sz="1800" dirty="0">
                <a:solidFill>
                  <a:srgbClr val="002060"/>
                </a:solidFill>
              </a:rPr>
              <a:t>statement </a:t>
            </a:r>
            <a:endParaRPr lang="en-US" sz="1800" dirty="0" smtClean="0">
              <a:solidFill>
                <a:srgbClr val="002060"/>
              </a:solidFill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2060"/>
                </a:solidFill>
              </a:rPr>
              <a:t>Problem with solution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800" dirty="0" smtClean="0">
              <a:solidFill>
                <a:srgbClr val="002060"/>
              </a:solidFill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8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03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Decision Making Structure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We can use decision making structure, in which our code decide to execute statement OR set of statements  according to given  condition. </a:t>
            </a:r>
          </a:p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Example: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Display message ”Welcome” if day is Friday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Display message, “you are eligible for the admission of MCS”, if your marks greater than 1000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Show a message “It is even number” if user input a number that divisible by 2.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There are different decision making structure used in JavaScript: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Following types of decision structure work with given condition!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b="1" dirty="0" smtClean="0">
                <a:solidFill>
                  <a:srgbClr val="002060"/>
                </a:solidFill>
              </a:rPr>
              <a:t>if statement</a:t>
            </a:r>
            <a:endParaRPr lang="en-US" sz="1800" b="1" dirty="0">
              <a:solidFill>
                <a:srgbClr val="00206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2060"/>
                </a:solidFill>
              </a:rPr>
              <a:t>if...else </a:t>
            </a:r>
            <a:r>
              <a:rPr lang="en-US" sz="1800" b="1" dirty="0" smtClean="0">
                <a:solidFill>
                  <a:srgbClr val="002060"/>
                </a:solidFill>
              </a:rPr>
              <a:t>statement</a:t>
            </a:r>
            <a:endParaRPr lang="en-US" sz="1800" b="1" dirty="0">
              <a:solidFill>
                <a:srgbClr val="00206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2060"/>
                </a:solidFill>
              </a:rPr>
              <a:t>if...</a:t>
            </a:r>
            <a:r>
              <a:rPr lang="en-US" sz="1800" b="1" dirty="0" smtClean="0">
                <a:solidFill>
                  <a:srgbClr val="002060"/>
                </a:solidFill>
              </a:rPr>
              <a:t>else </a:t>
            </a:r>
            <a:r>
              <a:rPr lang="en-US" sz="1800" b="1" dirty="0">
                <a:solidFill>
                  <a:srgbClr val="002060"/>
                </a:solidFill>
              </a:rPr>
              <a:t>if... statement.</a:t>
            </a:r>
            <a:endParaRPr lang="en-US" sz="18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09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If statement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algn="l"/>
            <a:r>
              <a:rPr lang="en-US" sz="1800" b="1" dirty="0">
                <a:solidFill>
                  <a:srgbClr val="002060"/>
                </a:solidFill>
              </a:rPr>
              <a:t>if </a:t>
            </a:r>
            <a:r>
              <a:rPr lang="en-US" sz="1800" b="1" dirty="0" smtClean="0">
                <a:solidFill>
                  <a:srgbClr val="002060"/>
                </a:solidFill>
              </a:rPr>
              <a:t>statement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It take a condition, if condition is true, then it execute a statement or set of statement. If condition is false, no thing to display.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b="1" dirty="0">
                <a:solidFill>
                  <a:srgbClr val="002060"/>
                </a:solidFill>
              </a:rPr>
              <a:t>Syntax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if </a:t>
            </a:r>
            <a:r>
              <a:rPr lang="en-US" sz="1800" dirty="0">
                <a:solidFill>
                  <a:srgbClr val="002060"/>
                </a:solidFill>
              </a:rPr>
              <a:t>(</a:t>
            </a:r>
            <a:r>
              <a:rPr lang="en-US" sz="1800" dirty="0" smtClean="0">
                <a:solidFill>
                  <a:srgbClr val="002060"/>
                </a:solidFill>
              </a:rPr>
              <a:t>expression/condition) </a:t>
            </a:r>
            <a:r>
              <a:rPr lang="en-US" sz="1800" dirty="0">
                <a:solidFill>
                  <a:srgbClr val="002060"/>
                </a:solidFill>
              </a:rPr>
              <a:t>{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   </a:t>
            </a:r>
            <a:r>
              <a:rPr lang="en-US" sz="1800" dirty="0" smtClean="0">
                <a:solidFill>
                  <a:srgbClr val="002060"/>
                </a:solidFill>
              </a:rPr>
              <a:t>Statement or set of statement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}</a:t>
            </a: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Example</a:t>
            </a:r>
          </a:p>
          <a:p>
            <a:pPr algn="l"/>
            <a:r>
              <a:rPr lang="en-US" sz="1800" dirty="0" err="1" smtClean="0">
                <a:solidFill>
                  <a:srgbClr val="002060"/>
                </a:solidFill>
              </a:rPr>
              <a:t>var</a:t>
            </a:r>
            <a:r>
              <a:rPr lang="en-US" sz="1800" dirty="0" smtClean="0">
                <a:solidFill>
                  <a:srgbClr val="002060"/>
                </a:solidFill>
              </a:rPr>
              <a:t> marks =70;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if</a:t>
            </a:r>
            <a:r>
              <a:rPr lang="en-US" sz="1800" dirty="0">
                <a:solidFill>
                  <a:srgbClr val="002060"/>
                </a:solidFill>
              </a:rPr>
              <a:t>( </a:t>
            </a:r>
            <a:r>
              <a:rPr lang="en-US" sz="1800" dirty="0" smtClean="0">
                <a:solidFill>
                  <a:srgbClr val="002060"/>
                </a:solidFill>
              </a:rPr>
              <a:t>marks </a:t>
            </a:r>
            <a:r>
              <a:rPr lang="en-US" sz="1800" dirty="0">
                <a:solidFill>
                  <a:srgbClr val="002060"/>
                </a:solidFill>
              </a:rPr>
              <a:t>&gt; </a:t>
            </a:r>
            <a:r>
              <a:rPr lang="en-US" sz="1800" dirty="0" smtClean="0">
                <a:solidFill>
                  <a:srgbClr val="002060"/>
                </a:solidFill>
              </a:rPr>
              <a:t>70 )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{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	</a:t>
            </a:r>
            <a:r>
              <a:rPr lang="en-US" sz="1800" dirty="0" err="1" smtClean="0">
                <a:solidFill>
                  <a:srgbClr val="002060"/>
                </a:solidFill>
              </a:rPr>
              <a:t>document.write</a:t>
            </a:r>
            <a:r>
              <a:rPr lang="en-US" sz="1800" dirty="0" smtClean="0">
                <a:solidFill>
                  <a:srgbClr val="002060"/>
                </a:solidFill>
              </a:rPr>
              <a:t>("Qualified for admission");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}</a:t>
            </a:r>
          </a:p>
          <a:p>
            <a:pPr algn="l"/>
            <a:endParaRPr lang="en-U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88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if else statement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algn="l"/>
            <a:r>
              <a:rPr lang="en-US" sz="1800" b="1" dirty="0">
                <a:solidFill>
                  <a:srgbClr val="002060"/>
                </a:solidFill>
              </a:rPr>
              <a:t>if </a:t>
            </a:r>
            <a:r>
              <a:rPr lang="en-US" sz="1800" b="1" dirty="0" smtClean="0">
                <a:solidFill>
                  <a:srgbClr val="002060"/>
                </a:solidFill>
              </a:rPr>
              <a:t>else statement</a:t>
            </a:r>
            <a:endParaRPr lang="en-US" sz="1800" b="1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It take a condition, if condition is </a:t>
            </a:r>
            <a:r>
              <a:rPr lang="en-US" sz="1800" dirty="0">
                <a:solidFill>
                  <a:srgbClr val="7030A0"/>
                </a:solidFill>
              </a:rPr>
              <a:t>true</a:t>
            </a:r>
            <a:r>
              <a:rPr lang="en-US" sz="1800" dirty="0">
                <a:solidFill>
                  <a:srgbClr val="002060"/>
                </a:solidFill>
              </a:rPr>
              <a:t>, then it execute a statement or set of statement. If condition is </a:t>
            </a:r>
            <a:r>
              <a:rPr lang="en-US" sz="1800" dirty="0">
                <a:solidFill>
                  <a:srgbClr val="7030A0"/>
                </a:solidFill>
              </a:rPr>
              <a:t>false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smtClean="0">
                <a:solidFill>
                  <a:srgbClr val="002060"/>
                </a:solidFill>
              </a:rPr>
              <a:t>it will display a false like statement or set of statements.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b="1" dirty="0">
                <a:solidFill>
                  <a:srgbClr val="002060"/>
                </a:solidFill>
              </a:rPr>
              <a:t>Syntax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if (expression/condition) </a:t>
            </a:r>
            <a:r>
              <a:rPr lang="en-US" sz="1800" dirty="0" smtClean="0">
                <a:solidFill>
                  <a:srgbClr val="002060"/>
                </a:solidFill>
              </a:rPr>
              <a:t>{</a:t>
            </a:r>
          </a:p>
          <a:p>
            <a:pPr algn="l"/>
            <a:r>
              <a:rPr lang="en-US" sz="1800" dirty="0">
                <a:solidFill>
                  <a:srgbClr val="7030A0"/>
                </a:solidFill>
              </a:rPr>
              <a:t>	</a:t>
            </a:r>
            <a:r>
              <a:rPr lang="en-US" sz="1800" dirty="0" smtClean="0">
                <a:solidFill>
                  <a:srgbClr val="7030A0"/>
                </a:solidFill>
              </a:rPr>
              <a:t>Statement </a:t>
            </a:r>
            <a:r>
              <a:rPr lang="en-US" sz="1800" dirty="0">
                <a:solidFill>
                  <a:srgbClr val="7030A0"/>
                </a:solidFill>
              </a:rPr>
              <a:t>or set of statement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}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e</a:t>
            </a:r>
            <a:r>
              <a:rPr lang="en-US" sz="1800" dirty="0" smtClean="0">
                <a:solidFill>
                  <a:srgbClr val="002060"/>
                </a:solidFill>
              </a:rPr>
              <a:t>lse {</a:t>
            </a:r>
          </a:p>
          <a:p>
            <a:pPr algn="l"/>
            <a:r>
              <a:rPr lang="en-US" sz="1800" dirty="0" smtClean="0">
                <a:solidFill>
                  <a:srgbClr val="7030A0"/>
                </a:solidFill>
              </a:rPr>
              <a:t>	Statement </a:t>
            </a:r>
            <a:r>
              <a:rPr lang="en-US" sz="1800" dirty="0">
                <a:solidFill>
                  <a:srgbClr val="7030A0"/>
                </a:solidFill>
              </a:rPr>
              <a:t>or set of </a:t>
            </a:r>
            <a:r>
              <a:rPr lang="en-US" sz="1800" dirty="0" smtClean="0">
                <a:solidFill>
                  <a:srgbClr val="7030A0"/>
                </a:solidFill>
              </a:rPr>
              <a:t>statement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}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Example</a:t>
            </a:r>
            <a:endParaRPr lang="en-US" sz="1800" b="1" dirty="0">
              <a:solidFill>
                <a:srgbClr val="002060"/>
              </a:solidFill>
            </a:endParaRPr>
          </a:p>
          <a:p>
            <a:pPr algn="l"/>
            <a:r>
              <a:rPr lang="en-US" sz="1800" dirty="0" err="1">
                <a:solidFill>
                  <a:srgbClr val="002060"/>
                </a:solidFill>
              </a:rPr>
              <a:t>var</a:t>
            </a:r>
            <a:r>
              <a:rPr lang="en-US" sz="1800" dirty="0">
                <a:solidFill>
                  <a:srgbClr val="002060"/>
                </a:solidFill>
              </a:rPr>
              <a:t> marks =70;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if( marks &gt; 70 )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{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	</a:t>
            </a:r>
            <a:r>
              <a:rPr lang="en-US" sz="1800" dirty="0" err="1">
                <a:solidFill>
                  <a:srgbClr val="002060"/>
                </a:solidFill>
              </a:rPr>
              <a:t>document.write</a:t>
            </a:r>
            <a:r>
              <a:rPr lang="en-US" sz="1800" dirty="0">
                <a:solidFill>
                  <a:srgbClr val="002060"/>
                </a:solidFill>
              </a:rPr>
              <a:t>("</a:t>
            </a:r>
            <a:r>
              <a:rPr lang="en-US" sz="1800" dirty="0">
                <a:solidFill>
                  <a:srgbClr val="7030A0"/>
                </a:solidFill>
              </a:rPr>
              <a:t>Qualified for admission</a:t>
            </a:r>
            <a:r>
              <a:rPr lang="en-US" sz="1800" dirty="0">
                <a:solidFill>
                  <a:srgbClr val="002060"/>
                </a:solidFill>
              </a:rPr>
              <a:t>");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}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e</a:t>
            </a:r>
            <a:r>
              <a:rPr lang="en-US" sz="1800" dirty="0" smtClean="0">
                <a:solidFill>
                  <a:srgbClr val="002060"/>
                </a:solidFill>
              </a:rPr>
              <a:t>lse </a:t>
            </a:r>
            <a:r>
              <a:rPr lang="en-US" sz="1800" dirty="0">
                <a:solidFill>
                  <a:srgbClr val="002060"/>
                </a:solidFill>
              </a:rPr>
              <a:t>{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	</a:t>
            </a:r>
            <a:r>
              <a:rPr lang="en-US" sz="1800" dirty="0" err="1">
                <a:solidFill>
                  <a:srgbClr val="002060"/>
                </a:solidFill>
              </a:rPr>
              <a:t>document.write</a:t>
            </a:r>
            <a:r>
              <a:rPr lang="en-US" sz="1800" dirty="0" smtClean="0">
                <a:solidFill>
                  <a:srgbClr val="002060"/>
                </a:solidFill>
              </a:rPr>
              <a:t>(“</a:t>
            </a:r>
            <a:r>
              <a:rPr lang="en-US" sz="1800" dirty="0" smtClean="0">
                <a:solidFill>
                  <a:srgbClr val="7030A0"/>
                </a:solidFill>
              </a:rPr>
              <a:t>Sorry, not Qualified</a:t>
            </a:r>
            <a:r>
              <a:rPr lang="en-US" sz="1800" dirty="0" smtClean="0">
                <a:solidFill>
                  <a:srgbClr val="002060"/>
                </a:solidFill>
              </a:rPr>
              <a:t>");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}</a:t>
            </a: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99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7" y="725878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if else if statement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374905"/>
            <a:ext cx="11600597" cy="5312498"/>
          </a:xfrm>
        </p:spPr>
        <p:txBody>
          <a:bodyPr numCol="2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002060"/>
                </a:solidFill>
              </a:rPr>
              <a:t>if else </a:t>
            </a:r>
            <a:r>
              <a:rPr lang="en-US" sz="1800" b="1" dirty="0" smtClean="0">
                <a:solidFill>
                  <a:srgbClr val="002060"/>
                </a:solidFill>
              </a:rPr>
              <a:t>if statement</a:t>
            </a:r>
            <a:endParaRPr lang="en-US" sz="1800" b="1" dirty="0">
              <a:solidFill>
                <a:srgbClr val="002060"/>
              </a:solidFill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2060"/>
                </a:solidFill>
              </a:rPr>
              <a:t>It take a condition, if condition is </a:t>
            </a:r>
            <a:r>
              <a:rPr lang="en-US" sz="1800" dirty="0">
                <a:solidFill>
                  <a:srgbClr val="7030A0"/>
                </a:solidFill>
              </a:rPr>
              <a:t>true</a:t>
            </a:r>
            <a:r>
              <a:rPr lang="en-US" sz="1800" dirty="0">
                <a:solidFill>
                  <a:srgbClr val="002060"/>
                </a:solidFill>
              </a:rPr>
              <a:t>, then it execute a </a:t>
            </a:r>
            <a:r>
              <a:rPr lang="en-US" sz="1800" dirty="0" smtClean="0">
                <a:solidFill>
                  <a:srgbClr val="002060"/>
                </a:solidFill>
              </a:rPr>
              <a:t>statement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 </a:t>
            </a:r>
            <a:r>
              <a:rPr lang="en-US" sz="1800" dirty="0">
                <a:solidFill>
                  <a:srgbClr val="002060"/>
                </a:solidFill>
              </a:rPr>
              <a:t>or set of statement</a:t>
            </a:r>
            <a:r>
              <a:rPr lang="en-US" sz="1800" dirty="0" smtClean="0">
                <a:solidFill>
                  <a:srgbClr val="002060"/>
                </a:solidFill>
              </a:rPr>
              <a:t>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If </a:t>
            </a:r>
            <a:r>
              <a:rPr lang="en-US" sz="1800" dirty="0">
                <a:solidFill>
                  <a:srgbClr val="002060"/>
                </a:solidFill>
              </a:rPr>
              <a:t>condition is </a:t>
            </a:r>
            <a:r>
              <a:rPr lang="en-US" sz="1800" dirty="0" smtClean="0">
                <a:solidFill>
                  <a:srgbClr val="7030A0"/>
                </a:solidFill>
              </a:rPr>
              <a:t>false </a:t>
            </a:r>
            <a:r>
              <a:rPr lang="en-US" sz="1800" dirty="0" smtClean="0">
                <a:solidFill>
                  <a:srgbClr val="002060"/>
                </a:solidFill>
              </a:rPr>
              <a:t>then again, it check another condition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if that is also false, again it check another condition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2060"/>
                </a:solidFill>
              </a:rPr>
              <a:t>S</a:t>
            </a:r>
            <a:r>
              <a:rPr lang="en-US" sz="1800" dirty="0" smtClean="0">
                <a:solidFill>
                  <a:srgbClr val="002060"/>
                </a:solidFill>
              </a:rPr>
              <a:t>o it will check conditions until it match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if did not match with any condition, then it will execute statement that are written inside the else block at the end</a:t>
            </a:r>
          </a:p>
          <a:p>
            <a:pPr algn="l">
              <a:lnSpc>
                <a:spcPct val="100000"/>
              </a:lnSpc>
            </a:pPr>
            <a:r>
              <a:rPr lang="en-US" sz="1600" b="1" dirty="0" smtClean="0">
                <a:solidFill>
                  <a:srgbClr val="002060"/>
                </a:solidFill>
              </a:rPr>
              <a:t>Syntax</a:t>
            </a:r>
            <a:endParaRPr lang="en-US" sz="1600" b="1" dirty="0">
              <a:solidFill>
                <a:srgbClr val="002060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rgbClr val="002060"/>
                </a:solidFill>
              </a:rPr>
              <a:t>if (expression/condition) {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rgbClr val="7030A0"/>
                </a:solidFill>
              </a:rPr>
              <a:t>	Statement or set of statement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rgbClr val="002060"/>
                </a:solidFill>
              </a:rPr>
              <a:t>}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rgbClr val="002060"/>
                </a:solidFill>
              </a:rPr>
              <a:t>else if (expression/condition) {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rgbClr val="7030A0"/>
                </a:solidFill>
              </a:rPr>
              <a:t>	Statement or set of statement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rgbClr val="002060"/>
                </a:solidFill>
              </a:rPr>
              <a:t>}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rgbClr val="002060"/>
                </a:solidFill>
              </a:rPr>
              <a:t>else if (expression/condition) {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rgbClr val="7030A0"/>
                </a:solidFill>
              </a:rPr>
              <a:t>	Statement or set of statement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rgbClr val="002060"/>
                </a:solidFill>
              </a:rPr>
              <a:t>}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rgbClr val="002060"/>
                </a:solidFill>
              </a:rPr>
              <a:t>else if (expression/condition) {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rgbClr val="7030A0"/>
                </a:solidFill>
              </a:rPr>
              <a:t>	Statement or set of statement</a:t>
            </a:r>
          </a:p>
          <a:p>
            <a:pPr algn="l">
              <a:lnSpc>
                <a:spcPct val="100000"/>
              </a:lnSpc>
            </a:pPr>
            <a:r>
              <a:rPr lang="en-US" sz="1600" dirty="0" smtClean="0">
                <a:solidFill>
                  <a:srgbClr val="002060"/>
                </a:solidFill>
              </a:rPr>
              <a:t>}</a:t>
            </a:r>
            <a:endParaRPr lang="en-US" sz="1600" dirty="0">
              <a:solidFill>
                <a:srgbClr val="002060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rgbClr val="002060"/>
                </a:solidFill>
              </a:rPr>
              <a:t>else {</a:t>
            </a:r>
          </a:p>
          <a:p>
            <a:pPr algn="l">
              <a:lnSpc>
                <a:spcPct val="100000"/>
              </a:lnSpc>
            </a:pPr>
            <a:r>
              <a:rPr lang="en-US" sz="1600" dirty="0">
                <a:solidFill>
                  <a:srgbClr val="7030A0"/>
                </a:solidFill>
              </a:rPr>
              <a:t>	Statement or set of statement</a:t>
            </a:r>
          </a:p>
          <a:p>
            <a:pPr algn="l">
              <a:lnSpc>
                <a:spcPct val="100000"/>
              </a:lnSpc>
            </a:pPr>
            <a:r>
              <a:rPr lang="en-US" sz="1600" dirty="0" smtClean="0">
                <a:solidFill>
                  <a:srgbClr val="002060"/>
                </a:solidFill>
              </a:rPr>
              <a:t>}</a:t>
            </a:r>
            <a:endParaRPr lang="en-US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229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if else if statement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Example</a:t>
            </a:r>
            <a:endParaRPr lang="en-US" sz="1800" b="1" dirty="0">
              <a:solidFill>
                <a:srgbClr val="002060"/>
              </a:solidFill>
            </a:endParaRPr>
          </a:p>
          <a:p>
            <a:pPr algn="l"/>
            <a:r>
              <a:rPr lang="en-US" sz="1800" dirty="0" err="1">
                <a:solidFill>
                  <a:srgbClr val="002060"/>
                </a:solidFill>
              </a:rPr>
              <a:t>var</a:t>
            </a:r>
            <a:r>
              <a:rPr lang="en-US" sz="1800" dirty="0">
                <a:solidFill>
                  <a:srgbClr val="002060"/>
                </a:solidFill>
              </a:rPr>
              <a:t> marks =70;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if( marks &gt; </a:t>
            </a:r>
            <a:r>
              <a:rPr lang="en-US" sz="1800" dirty="0" smtClean="0">
                <a:solidFill>
                  <a:srgbClr val="002060"/>
                </a:solidFill>
              </a:rPr>
              <a:t>90 </a:t>
            </a:r>
            <a:r>
              <a:rPr lang="en-US" sz="1800" dirty="0">
                <a:solidFill>
                  <a:srgbClr val="002060"/>
                </a:solidFill>
              </a:rPr>
              <a:t>)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{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	</a:t>
            </a:r>
            <a:r>
              <a:rPr lang="en-US" sz="1800" dirty="0" err="1">
                <a:solidFill>
                  <a:srgbClr val="002060"/>
                </a:solidFill>
              </a:rPr>
              <a:t>document.write</a:t>
            </a:r>
            <a:r>
              <a:rPr lang="en-US" sz="1800" dirty="0" smtClean="0">
                <a:solidFill>
                  <a:srgbClr val="002060"/>
                </a:solidFill>
              </a:rPr>
              <a:t>(“</a:t>
            </a:r>
            <a:r>
              <a:rPr lang="en-US" sz="1800" dirty="0" smtClean="0">
                <a:solidFill>
                  <a:srgbClr val="7030A0"/>
                </a:solidFill>
              </a:rPr>
              <a:t>You are qualified for full scholarship</a:t>
            </a:r>
            <a:r>
              <a:rPr lang="en-US" sz="1800" dirty="0" smtClean="0">
                <a:solidFill>
                  <a:srgbClr val="002060"/>
                </a:solidFill>
              </a:rPr>
              <a:t>");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}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e</a:t>
            </a:r>
            <a:r>
              <a:rPr lang="en-US" sz="1800" dirty="0" smtClean="0">
                <a:solidFill>
                  <a:srgbClr val="002060"/>
                </a:solidFill>
              </a:rPr>
              <a:t>lse if (marks &gt; 80) </a:t>
            </a:r>
            <a:r>
              <a:rPr lang="en-US" sz="1800" dirty="0">
                <a:solidFill>
                  <a:srgbClr val="002060"/>
                </a:solidFill>
              </a:rPr>
              <a:t>{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	</a:t>
            </a:r>
            <a:r>
              <a:rPr lang="en-US" sz="1800" dirty="0" err="1">
                <a:solidFill>
                  <a:srgbClr val="002060"/>
                </a:solidFill>
              </a:rPr>
              <a:t>document.write</a:t>
            </a:r>
            <a:r>
              <a:rPr lang="en-US" sz="1800" dirty="0" smtClean="0">
                <a:solidFill>
                  <a:srgbClr val="002060"/>
                </a:solidFill>
              </a:rPr>
              <a:t>(“</a:t>
            </a:r>
            <a:r>
              <a:rPr lang="en-US" sz="1800" dirty="0">
                <a:solidFill>
                  <a:srgbClr val="7030A0"/>
                </a:solidFill>
              </a:rPr>
              <a:t>You are qualified for </a:t>
            </a:r>
            <a:r>
              <a:rPr lang="en-US" sz="1800" dirty="0" smtClean="0">
                <a:solidFill>
                  <a:srgbClr val="7030A0"/>
                </a:solidFill>
              </a:rPr>
              <a:t>80% </a:t>
            </a:r>
            <a:r>
              <a:rPr lang="en-US" sz="1800" dirty="0">
                <a:solidFill>
                  <a:srgbClr val="7030A0"/>
                </a:solidFill>
              </a:rPr>
              <a:t>scholarship </a:t>
            </a:r>
            <a:r>
              <a:rPr lang="en-US" sz="1800" dirty="0" smtClean="0">
                <a:solidFill>
                  <a:srgbClr val="002060"/>
                </a:solidFill>
              </a:rPr>
              <a:t>");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}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else </a:t>
            </a:r>
            <a:r>
              <a:rPr lang="en-US" sz="1800" dirty="0">
                <a:solidFill>
                  <a:srgbClr val="002060"/>
                </a:solidFill>
              </a:rPr>
              <a:t>if (marks &gt; 7</a:t>
            </a:r>
            <a:r>
              <a:rPr lang="en-US" sz="1800" dirty="0" smtClean="0">
                <a:solidFill>
                  <a:srgbClr val="002060"/>
                </a:solidFill>
              </a:rPr>
              <a:t>0</a:t>
            </a:r>
            <a:r>
              <a:rPr lang="en-US" sz="1800" dirty="0">
                <a:solidFill>
                  <a:srgbClr val="002060"/>
                </a:solidFill>
              </a:rPr>
              <a:t>) {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	</a:t>
            </a:r>
            <a:r>
              <a:rPr lang="en-US" sz="1800" dirty="0" err="1">
                <a:solidFill>
                  <a:srgbClr val="002060"/>
                </a:solidFill>
              </a:rPr>
              <a:t>document.write</a:t>
            </a:r>
            <a:r>
              <a:rPr lang="en-US" sz="1800" dirty="0">
                <a:solidFill>
                  <a:srgbClr val="002060"/>
                </a:solidFill>
              </a:rPr>
              <a:t>(“</a:t>
            </a:r>
            <a:r>
              <a:rPr lang="en-US" sz="1800" dirty="0">
                <a:solidFill>
                  <a:srgbClr val="7030A0"/>
                </a:solidFill>
              </a:rPr>
              <a:t>You are qualified for </a:t>
            </a:r>
            <a:r>
              <a:rPr lang="en-US" sz="1800" dirty="0" smtClean="0">
                <a:solidFill>
                  <a:srgbClr val="7030A0"/>
                </a:solidFill>
              </a:rPr>
              <a:t>70</a:t>
            </a:r>
            <a:r>
              <a:rPr lang="en-US" sz="1800" dirty="0">
                <a:solidFill>
                  <a:srgbClr val="7030A0"/>
                </a:solidFill>
              </a:rPr>
              <a:t>% scholarship </a:t>
            </a:r>
            <a:r>
              <a:rPr lang="en-US" sz="1800" dirty="0">
                <a:solidFill>
                  <a:srgbClr val="002060"/>
                </a:solidFill>
              </a:rPr>
              <a:t>");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}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else </a:t>
            </a:r>
            <a:r>
              <a:rPr lang="en-US" sz="1800" dirty="0">
                <a:solidFill>
                  <a:srgbClr val="002060"/>
                </a:solidFill>
              </a:rPr>
              <a:t>if (marks &gt; 6</a:t>
            </a:r>
            <a:r>
              <a:rPr lang="en-US" sz="1800" dirty="0" smtClean="0">
                <a:solidFill>
                  <a:srgbClr val="002060"/>
                </a:solidFill>
              </a:rPr>
              <a:t>0</a:t>
            </a:r>
            <a:r>
              <a:rPr lang="en-US" sz="1800" dirty="0">
                <a:solidFill>
                  <a:srgbClr val="002060"/>
                </a:solidFill>
              </a:rPr>
              <a:t>) {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	</a:t>
            </a:r>
            <a:r>
              <a:rPr lang="en-US" sz="1800" dirty="0" err="1">
                <a:solidFill>
                  <a:srgbClr val="002060"/>
                </a:solidFill>
              </a:rPr>
              <a:t>document.write</a:t>
            </a:r>
            <a:r>
              <a:rPr lang="en-US" sz="1800" dirty="0">
                <a:solidFill>
                  <a:srgbClr val="002060"/>
                </a:solidFill>
              </a:rPr>
              <a:t>(“</a:t>
            </a:r>
            <a:r>
              <a:rPr lang="en-US" sz="1800" dirty="0">
                <a:solidFill>
                  <a:srgbClr val="7030A0"/>
                </a:solidFill>
              </a:rPr>
              <a:t>You are qualified for </a:t>
            </a:r>
            <a:r>
              <a:rPr lang="en-US" sz="1800" dirty="0" smtClean="0">
                <a:solidFill>
                  <a:srgbClr val="7030A0"/>
                </a:solidFill>
              </a:rPr>
              <a:t>60</a:t>
            </a:r>
            <a:r>
              <a:rPr lang="en-US" sz="1800" dirty="0">
                <a:solidFill>
                  <a:srgbClr val="7030A0"/>
                </a:solidFill>
              </a:rPr>
              <a:t>% scholarship </a:t>
            </a:r>
            <a:r>
              <a:rPr lang="en-US" sz="1800" dirty="0">
                <a:solidFill>
                  <a:srgbClr val="002060"/>
                </a:solidFill>
              </a:rPr>
              <a:t>");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}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else {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	</a:t>
            </a:r>
            <a:r>
              <a:rPr lang="en-US" sz="1800" dirty="0" err="1">
                <a:solidFill>
                  <a:srgbClr val="002060"/>
                </a:solidFill>
              </a:rPr>
              <a:t>document.write</a:t>
            </a:r>
            <a:r>
              <a:rPr lang="en-US" sz="1800" dirty="0" smtClean="0">
                <a:solidFill>
                  <a:srgbClr val="002060"/>
                </a:solidFill>
              </a:rPr>
              <a:t>(“</a:t>
            </a:r>
            <a:r>
              <a:rPr lang="en-US" sz="1800" dirty="0" smtClean="0">
                <a:solidFill>
                  <a:srgbClr val="7030A0"/>
                </a:solidFill>
              </a:rPr>
              <a:t>Sorry! We cannot provide any scholarship on this base</a:t>
            </a:r>
            <a:r>
              <a:rPr lang="en-US" sz="1800" dirty="0" smtClean="0">
                <a:solidFill>
                  <a:srgbClr val="002060"/>
                </a:solidFill>
              </a:rPr>
              <a:t>");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}</a:t>
            </a: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83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3945</TotalTime>
  <Words>350</Words>
  <Application>Microsoft Office PowerPoint</Application>
  <PresentationFormat>Widescreen</PresentationFormat>
  <Paragraphs>104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Outline for Unit: Decision Making Structure</vt:lpstr>
      <vt:lpstr>Decision Making Structure</vt:lpstr>
      <vt:lpstr>If statement</vt:lpstr>
      <vt:lpstr>if else statement</vt:lpstr>
      <vt:lpstr>if else if statement</vt:lpstr>
      <vt:lpstr>if else if statement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427</cp:revision>
  <dcterms:created xsi:type="dcterms:W3CDTF">2021-05-29T23:44:42Z</dcterms:created>
  <dcterms:modified xsi:type="dcterms:W3CDTF">2022-11-02T10:28:30Z</dcterms:modified>
</cp:coreProperties>
</file>